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media/image10.svg" ContentType="image/svg+xml"/>
  <Override PartName="/ppt/media/image12.webp" ContentType="image/webp"/>
  <Override PartName="/ppt/media/image2.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3"/>
    <p:sldId id="257" r:id="rId4"/>
    <p:sldId id="258" r:id="rId5"/>
    <p:sldId id="259" r:id="rId6"/>
    <p:sldId id="261" r:id="rId8"/>
    <p:sldId id="271" r:id="rId9"/>
    <p:sldId id="264" r:id="rId10"/>
    <p:sldId id="260" r:id="rId11"/>
    <p:sldId id="286" r:id="rId12"/>
    <p:sldId id="287" r:id="rId13"/>
    <p:sldId id="288" r:id="rId14"/>
    <p:sldId id="265" r:id="rId15"/>
    <p:sldId id="268" r:id="rId16"/>
    <p:sldId id="267" r:id="rId17"/>
    <p:sldId id="266" r:id="rId18"/>
    <p:sldId id="270" r:id="rId19"/>
  </p:sldIdLst>
  <p:sldSz cx="18288000" cy="10287000"/>
  <p:notesSz cx="6858000" cy="9144000"/>
  <p:embeddedFontLst>
    <p:embeddedFont>
      <p:font typeface="UD Digi Kyokasho N-B" panose="02020700000000000000" charset="-128"/>
      <p:bold r:id="rId23"/>
    </p:embeddedFont>
    <p:embeddedFont>
      <p:font typeface="字由点字倔强黑" panose="00020600040101010101" charset="-122"/>
      <p:regular r:id="rId24"/>
    </p:embeddedFont>
    <p:embeddedFont>
      <p:font typeface="华文仿宋" panose="02010600040101010101" charset="-122"/>
      <p:regular r:id="rId25"/>
    </p:embeddedFont>
    <p:embeddedFont>
      <p:font typeface="Calibri" panose="020F0502020204030204" charset="0"/>
      <p:regular r:id="rId26"/>
      <p:bold r:id="rId27"/>
      <p:italic r:id="rId28"/>
      <p:boldItalic r:id="rId29"/>
    </p:embeddedFont>
  </p:embeddedFontLst>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29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DCDE"/>
    <a:srgbClr val="B3C2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82"/>
        <p:guide pos="2939"/>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62.xml"/><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webp>
</file>

<file path=ppt/media/image13.png>
</file>

<file path=ppt/media/image14.png>
</file>

<file path=ppt/media/image15.jpeg>
</file>

<file path=ppt/media/image16.jpeg>
</file>

<file path=ppt/media/image17.jpeg>
</file>

<file path=ppt/media/image18.jpe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四连棋是一款经典的两人策略游戏，在一个垂直的</a:t>
            </a:r>
            <a:r>
              <a:rPr lang="en-US" altLang="zh-CN"/>
              <a:t>6</a:t>
            </a:r>
            <a:r>
              <a:rPr lang="zh-CN" altLang="en-US"/>
              <a:t>行</a:t>
            </a:r>
            <a:r>
              <a:rPr lang="en-US" altLang="zh-CN"/>
              <a:t>7</a:t>
            </a:r>
            <a:r>
              <a:rPr lang="zh-CN" altLang="en-US"/>
              <a:t>列的棋盘上进行。玩家轮流将黑白棋子放入棋盘列中，棋子会下落至该列最低的空位。游戏目标是通过在垂直、水平或对角线方向上连续排列四个己方棋子，率先达成四连。玩家在推进自身策略的同时，必须阻截对手的连珠企图。若棋盘完全填满却未形成四连，游戏将根据玩家三联棋子个数大小评估获胜玩家，若三连棋子对数相同则平局。</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游戏建模与合法移动生成</a:t>
            </a:r>
            <a:endParaRPr lang="zh-CN" altLang="en-US"/>
          </a:p>
          <a:p>
            <a:r>
              <a:rPr lang="en-US" altLang="zh-CN"/>
              <a:t>Connect4</a:t>
            </a:r>
            <a:r>
              <a:rPr lang="zh-CN" altLang="en-US"/>
              <a:t>棋盘为</a:t>
            </a:r>
            <a:r>
              <a:rPr lang="en-US" altLang="zh-CN"/>
              <a:t>6</a:t>
            </a:r>
            <a:r>
              <a:rPr lang="zh-CN" altLang="en-US"/>
              <a:t>行</a:t>
            </a:r>
            <a:r>
              <a:rPr lang="en-US" altLang="en-US"/>
              <a:t>×</a:t>
            </a:r>
            <a:r>
              <a:rPr lang="en-US" altLang="zh-CN"/>
              <a:t>7</a:t>
            </a:r>
            <a:r>
              <a:rPr lang="zh-CN" altLang="en-US"/>
              <a:t>列的垂直网格，棋子受重力影响落在列底部。</a:t>
            </a:r>
            <a:r>
              <a:rPr lang="en-US" altLang="zh-CN"/>
              <a:t>AI</a:t>
            </a:r>
            <a:r>
              <a:rPr lang="zh-CN" altLang="en-US"/>
              <a:t>需首先生成所有合法移动，即未填满的列编号（</a:t>
            </a:r>
            <a:r>
              <a:rPr lang="en-US" altLang="zh-CN"/>
              <a:t>0-6</a:t>
            </a:r>
            <a:r>
              <a:rPr lang="zh-CN" altLang="en-US"/>
              <a:t>）。</a:t>
            </a:r>
            <a:endParaRPr lang="zh-CN" altLang="en-US"/>
          </a:p>
          <a:p>
            <a:r>
              <a:rPr lang="en-US" altLang="zh-CN"/>
              <a:t>2. </a:t>
            </a:r>
            <a:r>
              <a:rPr lang="zh-CN" altLang="en-US"/>
              <a:t>即时胜负判断</a:t>
            </a:r>
            <a:r>
              <a:rPr lang="en-US" altLang="zh-CN"/>
              <a:t> </a:t>
            </a:r>
            <a:endParaRPr lang="en-US" altLang="zh-CN"/>
          </a:p>
          <a:p>
            <a:r>
              <a:rPr lang="zh-CN" altLang="en-US"/>
              <a:t>优先级</a:t>
            </a:r>
            <a:r>
              <a:rPr lang="en-US" altLang="zh-CN"/>
              <a:t>1</a:t>
            </a:r>
            <a:r>
              <a:rPr lang="zh-CN" altLang="en-US"/>
              <a:t>：检查</a:t>
            </a:r>
            <a:r>
              <a:rPr lang="en-US" altLang="zh-CN"/>
              <a:t>AI</a:t>
            </a:r>
            <a:r>
              <a:rPr lang="zh-CN" altLang="en-US"/>
              <a:t>当前能否通过某列落子直接形成四连。使用函数模拟在落子后是否胜利，若有则立即选择该列。</a:t>
            </a:r>
            <a:endParaRPr lang="en-US" altLang="zh-CN"/>
          </a:p>
          <a:p>
            <a:r>
              <a:rPr lang="zh-CN" altLang="en-US"/>
              <a:t>优先级</a:t>
            </a:r>
            <a:r>
              <a:rPr lang="en-US" altLang="zh-CN"/>
              <a:t>2</a:t>
            </a:r>
            <a:r>
              <a:rPr lang="zh-CN" altLang="en-US"/>
              <a:t>：检查对手下一步是否存在必胜机会。遍历所有列，模拟对手落子后是否获胜，若存在则必须拦截。</a:t>
            </a:r>
            <a:endParaRPr lang="en-US" altLang="zh-CN"/>
          </a:p>
          <a:p>
            <a:r>
              <a:rPr lang="en-US" altLang="zh-CN"/>
              <a:t>3. </a:t>
            </a:r>
            <a:r>
              <a:rPr lang="zh-CN" altLang="en-US"/>
              <a:t>启发式评估函数</a:t>
            </a:r>
            <a:endParaRPr lang="zh-CN" altLang="en-US"/>
          </a:p>
          <a:p>
            <a:r>
              <a:rPr lang="zh-CN" altLang="en-US"/>
              <a:t>当无即时胜负时，需设计评估函数量化每个移动的价值：</a:t>
            </a:r>
            <a:endParaRPr lang="en-US" altLang="zh-CN"/>
          </a:p>
          <a:p>
            <a:r>
              <a:rPr lang="zh-CN" altLang="en-US"/>
              <a:t>连珠潜力：分析在落子后，</a:t>
            </a:r>
            <a:r>
              <a:rPr lang="en-US" altLang="zh-CN"/>
              <a:t>AI</a:t>
            </a:r>
            <a:r>
              <a:rPr lang="zh-CN" altLang="en-US"/>
              <a:t>形成的潜在链条。</a:t>
            </a:r>
            <a:endParaRPr lang="zh-CN" altLang="en-US"/>
          </a:p>
          <a:p>
            <a:r>
              <a:rPr lang="zh-CN" altLang="en-US"/>
              <a:t>例如：</a:t>
            </a:r>
            <a:endParaRPr lang="en-US" altLang="zh-CN"/>
          </a:p>
          <a:p>
            <a:r>
              <a:rPr lang="zh-CN" altLang="en-US"/>
              <a:t>开放三连未被阻挡，价值高于被阻挡的</a:t>
            </a:r>
            <a:endParaRPr lang="en-US" altLang="zh-CN"/>
          </a:p>
          <a:p>
            <a:r>
              <a:rPr lang="zh-CN" altLang="en-US"/>
              <a:t>中心优势：中间列提供更多连接方向，给予基础加分（如</a:t>
            </a:r>
            <a:r>
              <a:rPr lang="en-US" altLang="zh-CN"/>
              <a:t>+30</a:t>
            </a:r>
            <a:r>
              <a:rPr lang="zh-CN" altLang="en-US"/>
              <a:t>）</a:t>
            </a:r>
            <a:endParaRPr lang="en-US" altLang="zh-CN"/>
          </a:p>
          <a:p>
            <a:r>
              <a:rPr lang="zh-CN" altLang="en-US"/>
              <a:t>威胁预防：若某移动可能导致对手下一轮必胜，需扣除威胁分（如</a:t>
            </a:r>
            <a:r>
              <a:rPr lang="en-US" altLang="zh-CN"/>
              <a:t>-200</a:t>
            </a:r>
            <a:r>
              <a:rPr lang="zh-CN" altLang="en-US"/>
              <a:t>）</a:t>
            </a:r>
            <a:endParaRPr lang="en-US" altLang="zh-CN"/>
          </a:p>
          <a:p>
            <a:r>
              <a:rPr lang="zh-CN" altLang="en-US"/>
              <a:t>示例评分权重：</a:t>
            </a:r>
            <a:endParaRPr lang="en-US" altLang="zh-CN"/>
          </a:p>
          <a:p>
            <a:r>
              <a:rPr lang="zh-CN" altLang="en-US"/>
              <a:t>立即胜利</a:t>
            </a:r>
            <a:r>
              <a:rPr lang="en-US" altLang="zh-CN"/>
              <a:t> +1000</a:t>
            </a:r>
            <a:endParaRPr lang="en-US" altLang="zh-CN"/>
          </a:p>
          <a:p>
            <a:r>
              <a:rPr lang="zh-CN" altLang="en-US"/>
              <a:t>阻止对手胜利</a:t>
            </a:r>
            <a:r>
              <a:rPr lang="en-US" altLang="zh-CN"/>
              <a:t> +500</a:t>
            </a:r>
            <a:endParaRPr lang="en-US" altLang="zh-CN"/>
          </a:p>
          <a:p>
            <a:r>
              <a:rPr lang="zh-CN" altLang="en-US"/>
              <a:t>开放三连</a:t>
            </a:r>
            <a:r>
              <a:rPr lang="en-US" altLang="zh-CN"/>
              <a:t> +100</a:t>
            </a:r>
            <a:endParaRPr lang="en-US" altLang="zh-CN"/>
          </a:p>
          <a:p>
            <a:r>
              <a:rPr lang="zh-CN" altLang="en-US"/>
              <a:t>双连</a:t>
            </a:r>
            <a:r>
              <a:rPr lang="en-US" altLang="zh-CN"/>
              <a:t> +50</a:t>
            </a:r>
            <a:endParaRPr lang="en-US" altLang="zh-CN"/>
          </a:p>
          <a:p>
            <a:r>
              <a:rPr lang="zh-CN" altLang="en-US"/>
              <a:t>中心位置</a:t>
            </a:r>
            <a:r>
              <a:rPr lang="en-US" altLang="zh-CN"/>
              <a:t> +30</a:t>
            </a:r>
            <a:endParaRPr lang="en-US" altLang="zh-CN"/>
          </a:p>
          <a:p>
            <a:r>
              <a:rPr lang="en-US" altLang="zh-CN"/>
              <a:t>4. </a:t>
            </a:r>
            <a:r>
              <a:rPr lang="zh-CN" altLang="en-US"/>
              <a:t>模拟落子与评分</a:t>
            </a:r>
            <a:endParaRPr lang="zh-CN" altLang="en-US"/>
          </a:p>
          <a:p>
            <a:r>
              <a:rPr lang="zh-CN" altLang="en-US"/>
              <a:t>对每个合法列</a:t>
            </a:r>
            <a:r>
              <a:rPr lang="en-US" altLang="zh-CN"/>
              <a:t>c</a:t>
            </a:r>
            <a:r>
              <a:rPr lang="zh-CN" altLang="en-US"/>
              <a:t>：</a:t>
            </a:r>
            <a:endParaRPr lang="en-US" altLang="zh-CN"/>
          </a:p>
          <a:p>
            <a:r>
              <a:rPr lang="en-US" altLang="zh-CN"/>
              <a:t>a) </a:t>
            </a:r>
            <a:r>
              <a:rPr lang="zh-CN" altLang="en-US"/>
              <a:t>创建棋盘副本，模拟</a:t>
            </a:r>
            <a:r>
              <a:rPr lang="en-US" altLang="zh-CN"/>
              <a:t>AI</a:t>
            </a:r>
            <a:r>
              <a:rPr lang="zh-CN" altLang="en-US"/>
              <a:t>落子</a:t>
            </a:r>
            <a:endParaRPr lang="en-US" altLang="zh-CN"/>
          </a:p>
          <a:p>
            <a:r>
              <a:rPr lang="en-US" altLang="zh-CN"/>
              <a:t>b) </a:t>
            </a:r>
            <a:r>
              <a:rPr lang="zh-CN" altLang="en-US"/>
              <a:t>调用评估函数计算</a:t>
            </a:r>
            <a:r>
              <a:rPr lang="en-US" altLang="zh-CN"/>
              <a:t>score</a:t>
            </a:r>
            <a:endParaRPr lang="en-US" altLang="zh-CN"/>
          </a:p>
          <a:p>
            <a:r>
              <a:rPr lang="en-US" altLang="zh-CN"/>
              <a:t>c) </a:t>
            </a:r>
            <a:r>
              <a:rPr lang="zh-CN" altLang="en-US"/>
              <a:t>记录最高分及其对应列</a:t>
            </a:r>
            <a:endParaRPr lang="en-US" altLang="zh-CN"/>
          </a:p>
          <a:p>
            <a:r>
              <a:rPr lang="en-US" altLang="zh-CN"/>
              <a:t>5. </a:t>
            </a:r>
            <a:r>
              <a:rPr lang="zh-CN" altLang="en-US"/>
              <a:t>决策与打破平局</a:t>
            </a:r>
            <a:r>
              <a:rPr lang="en-US" altLang="zh-CN"/>
              <a:t> </a:t>
            </a:r>
            <a:endParaRPr lang="en-US" altLang="zh-CN"/>
          </a:p>
          <a:p>
            <a:r>
              <a:rPr lang="zh-CN" altLang="en-US"/>
              <a:t>选择最高对应的列。</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树结构构建</a:t>
            </a:r>
            <a:r>
              <a:rPr lang="en-US" altLang="zh-CN"/>
              <a:t>: </a:t>
            </a:r>
            <a:r>
              <a:rPr lang="zh-CN" altLang="en-US"/>
              <a:t>创建蒙特卡洛树，节点代表棋盘状态，边为合法移动。每个节点存储访问次数、胜率及</a:t>
            </a:r>
            <a:r>
              <a:rPr lang="en-US" altLang="zh-CN"/>
              <a:t>Minimax</a:t>
            </a:r>
            <a:r>
              <a:rPr lang="zh-CN" altLang="en-US"/>
              <a:t>评估值。</a:t>
            </a:r>
            <a:endParaRPr lang="zh-CN" altLang="en-US"/>
          </a:p>
          <a:p>
            <a:r>
              <a:rPr lang="en-US" altLang="zh-CN"/>
              <a:t>2. </a:t>
            </a:r>
            <a:r>
              <a:rPr lang="zh-CN" altLang="en-US"/>
              <a:t>选择与扩展</a:t>
            </a:r>
            <a:r>
              <a:rPr lang="en-US" altLang="zh-CN"/>
              <a:t>: </a:t>
            </a:r>
            <a:r>
              <a:rPr lang="zh-CN" altLang="en-US"/>
              <a:t>使用</a:t>
            </a:r>
            <a:r>
              <a:rPr lang="en-US" altLang="zh-CN"/>
              <a:t>UCT</a:t>
            </a:r>
            <a:r>
              <a:rPr lang="zh-CN" altLang="en-US"/>
              <a:t>算法平衡探索和利用</a:t>
            </a:r>
            <a:r>
              <a:rPr lang="en-US" altLang="zh-CN"/>
              <a:t>exploitation</a:t>
            </a:r>
            <a:r>
              <a:rPr lang="zh-CN" altLang="en-US"/>
              <a:t>，选择有潜力的节点。到达叶节点时，若未达终止状态，用</a:t>
            </a:r>
            <a:r>
              <a:rPr lang="en-US" altLang="zh-CN"/>
              <a:t>Minimax</a:t>
            </a:r>
            <a:r>
              <a:rPr lang="zh-CN" altLang="en-US"/>
              <a:t>进行深度有限评估</a:t>
            </a:r>
            <a:r>
              <a:rPr lang="en-US" altLang="zh-CN"/>
              <a:t>(e.g., 3-4</a:t>
            </a:r>
            <a:r>
              <a:rPr lang="zh-CN" altLang="en-US"/>
              <a:t>层</a:t>
            </a:r>
            <a:r>
              <a:rPr lang="en-US" altLang="zh-CN"/>
              <a:t>)</a:t>
            </a:r>
            <a:r>
              <a:rPr lang="zh-CN" altLang="en-US"/>
              <a:t>，生成子节点。</a:t>
            </a:r>
            <a:endParaRPr lang="zh-CN" altLang="en-US"/>
          </a:p>
          <a:p>
            <a:r>
              <a:rPr lang="en-US" altLang="zh-CN"/>
              <a:t>3. </a:t>
            </a:r>
            <a:r>
              <a:rPr lang="zh-CN" altLang="en-US"/>
              <a:t>模拟与评估</a:t>
            </a:r>
            <a:r>
              <a:rPr lang="en-US" altLang="zh-CN"/>
              <a:t>: </a:t>
            </a:r>
            <a:r>
              <a:rPr lang="zh-CN" altLang="en-US"/>
              <a:t>对扩展节点，此处利用</a:t>
            </a:r>
            <a:r>
              <a:rPr lang="en-US" altLang="zh-CN"/>
              <a:t>Minimax</a:t>
            </a:r>
            <a:r>
              <a:rPr lang="zh-CN" altLang="en-US"/>
              <a:t>启发式评估（带</a:t>
            </a:r>
            <a:r>
              <a:rPr lang="en-US" altLang="zh-CN"/>
              <a:t>alpha-beta</a:t>
            </a:r>
            <a:r>
              <a:rPr lang="zh-CN" altLang="en-US"/>
              <a:t>剪枝）计算该状态得分，避免低效随机模拟。</a:t>
            </a:r>
            <a:endParaRPr lang="zh-CN" altLang="en-US"/>
          </a:p>
          <a:p>
            <a:r>
              <a:rPr lang="en-US" altLang="zh-CN"/>
              <a:t>4. </a:t>
            </a:r>
            <a:r>
              <a:rPr lang="zh-CN" altLang="en-US"/>
              <a:t>回溯更新</a:t>
            </a:r>
            <a:r>
              <a:rPr lang="en-US" altLang="zh-CN"/>
              <a:t>: </a:t>
            </a:r>
            <a:r>
              <a:rPr lang="zh-CN" altLang="en-US"/>
              <a:t>将评估结果反向更新路径上的节点数据，调整胜率和</a:t>
            </a:r>
            <a:r>
              <a:rPr lang="en-US" altLang="zh-CN"/>
              <a:t>Minimax</a:t>
            </a:r>
            <a:r>
              <a:rPr lang="zh-CN" altLang="en-US"/>
              <a:t>值权重。</a:t>
            </a:r>
            <a:endParaRPr lang="zh-CN" altLang="en-US"/>
          </a:p>
          <a:p>
            <a:r>
              <a:rPr lang="en-US" altLang="zh-CN"/>
              <a:t>5. </a:t>
            </a:r>
            <a:r>
              <a:rPr lang="zh-CN" altLang="en-US"/>
              <a:t>决策</a:t>
            </a:r>
            <a:r>
              <a:rPr lang="en-US" altLang="zh-CN"/>
              <a:t>: </a:t>
            </a:r>
            <a:r>
              <a:rPr lang="zh-CN" altLang="en-US"/>
              <a:t>经过预定迭代次数后，选择访问次数最多或</a:t>
            </a:r>
            <a:r>
              <a:rPr lang="en-US" altLang="zh-CN"/>
              <a:t>Minimax</a:t>
            </a:r>
            <a:r>
              <a:rPr lang="zh-CN" altLang="en-US"/>
              <a:t>得分最高的列。</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1. </a:t>
            </a:r>
            <a:r>
              <a:rPr lang="zh-CN" altLang="en-US"/>
              <a:t>环境建模</a:t>
            </a:r>
            <a:r>
              <a:rPr lang="en-US" altLang="zh-CN"/>
              <a:t>: </a:t>
            </a:r>
            <a:r>
              <a:rPr lang="zh-CN" altLang="en-US"/>
              <a:t>将棋盘状态编码为</a:t>
            </a:r>
            <a:r>
              <a:rPr lang="en-US" altLang="zh-CN"/>
              <a:t>state</a:t>
            </a:r>
            <a:r>
              <a:rPr lang="zh-CN" altLang="en-US"/>
              <a:t>（如</a:t>
            </a:r>
            <a:r>
              <a:rPr lang="en-US" altLang="zh-CN"/>
              <a:t>6</a:t>
            </a:r>
            <a:r>
              <a:rPr lang="en-US" altLang="en-US"/>
              <a:t>×</a:t>
            </a:r>
            <a:r>
              <a:rPr lang="en-US" altLang="zh-CN"/>
              <a:t>7</a:t>
            </a:r>
            <a:r>
              <a:rPr lang="zh-CN" altLang="en-US"/>
              <a:t>矩阵，标记玩家与对手棋子），动作空间为列</a:t>
            </a:r>
            <a:r>
              <a:rPr lang="zh-CN" altLang="en-US"/>
              <a:t>数（</a:t>
            </a:r>
            <a:r>
              <a:rPr lang="en-US" altLang="zh-CN"/>
              <a:t>0-6</a:t>
            </a:r>
            <a:r>
              <a:rPr lang="zh-CN" altLang="en-US"/>
              <a:t>）。仅允许合法移动（未满列）。</a:t>
            </a:r>
            <a:endParaRPr lang="zh-CN" altLang="en-US"/>
          </a:p>
          <a:p>
            <a:r>
              <a:rPr lang="en-US" altLang="zh-CN"/>
              <a:t>2. Q</a:t>
            </a:r>
            <a:r>
              <a:rPr lang="zh-CN" altLang="en-US"/>
              <a:t>表初始化</a:t>
            </a:r>
            <a:r>
              <a:rPr lang="en-US" altLang="zh-CN"/>
              <a:t>: </a:t>
            </a:r>
            <a:r>
              <a:rPr lang="zh-CN" altLang="en-US"/>
              <a:t>创建</a:t>
            </a:r>
            <a:r>
              <a:rPr lang="en-US" altLang="zh-CN"/>
              <a:t>Q-table</a:t>
            </a:r>
            <a:r>
              <a:rPr lang="zh-CN" altLang="en-US"/>
              <a:t>存储每个</a:t>
            </a:r>
            <a:r>
              <a:rPr lang="en-US" altLang="zh-CN"/>
              <a:t>state-action</a:t>
            </a:r>
            <a:r>
              <a:rPr lang="zh-CN" altLang="en-US"/>
              <a:t>对的预期奖励值，初始为</a:t>
            </a:r>
            <a:r>
              <a:rPr lang="en-US" altLang="zh-CN"/>
              <a:t>0</a:t>
            </a:r>
            <a:r>
              <a:rPr lang="zh-CN" altLang="en-US"/>
              <a:t>或随机值。设置学习率</a:t>
            </a:r>
            <a:r>
              <a:rPr lang="en-US" altLang="zh-CN"/>
              <a:t>α</a:t>
            </a:r>
            <a:r>
              <a:rPr lang="zh-CN" altLang="en-US"/>
              <a:t>（如</a:t>
            </a:r>
            <a:r>
              <a:rPr lang="en-US" altLang="zh-CN"/>
              <a:t>0.1</a:t>
            </a:r>
            <a:r>
              <a:rPr lang="zh-CN" altLang="en-US"/>
              <a:t>）、折扣因子</a:t>
            </a:r>
            <a:r>
              <a:rPr lang="en-US" altLang="zh-CN"/>
              <a:t>γ</a:t>
            </a:r>
            <a:r>
              <a:rPr lang="zh-CN" altLang="en-US"/>
              <a:t>（如</a:t>
            </a:r>
            <a:r>
              <a:rPr lang="en-US" altLang="zh-CN"/>
              <a:t>0.9</a:t>
            </a:r>
            <a:r>
              <a:rPr lang="zh-CN" altLang="en-US"/>
              <a:t>）及探索率</a:t>
            </a:r>
            <a:r>
              <a:rPr lang="en-US" altLang="zh-CN"/>
              <a:t>ε</a:t>
            </a:r>
            <a:r>
              <a:rPr lang="zh-CN" altLang="en-US"/>
              <a:t>（如初始</a:t>
            </a:r>
            <a:r>
              <a:rPr lang="en-US" altLang="zh-CN"/>
              <a:t>0.3</a:t>
            </a:r>
            <a:r>
              <a:rPr lang="zh-CN" altLang="en-US"/>
              <a:t>，逐步衰减）。</a:t>
            </a:r>
            <a:endParaRPr lang="zh-CN" altLang="en-US"/>
          </a:p>
          <a:p>
            <a:r>
              <a:rPr lang="en-US" altLang="zh-CN"/>
              <a:t>3. </a:t>
            </a:r>
            <a:r>
              <a:rPr lang="zh-CN" altLang="en-US"/>
              <a:t>奖励设计</a:t>
            </a:r>
            <a:r>
              <a:rPr lang="en-US" altLang="zh-CN"/>
              <a:t>: </a:t>
            </a:r>
            <a:r>
              <a:rPr lang="zh-CN" altLang="en-US"/>
              <a:t>定义奖励规则</a:t>
            </a:r>
            <a:r>
              <a:rPr lang="en-US" altLang="zh-CN"/>
              <a:t>——</a:t>
            </a:r>
            <a:r>
              <a:rPr lang="zh-CN" altLang="en-US"/>
              <a:t>胜利</a:t>
            </a:r>
            <a:r>
              <a:rPr lang="en-US" altLang="zh-CN"/>
              <a:t>+100</a:t>
            </a:r>
            <a:r>
              <a:rPr lang="zh-CN" altLang="en-US"/>
              <a:t>，失败</a:t>
            </a:r>
            <a:r>
              <a:rPr lang="en-US" altLang="zh-CN"/>
              <a:t>-100</a:t>
            </a:r>
            <a:r>
              <a:rPr lang="zh-CN" altLang="en-US"/>
              <a:t>，平局</a:t>
            </a:r>
            <a:r>
              <a:rPr lang="en-US" altLang="zh-CN"/>
              <a:t>0</a:t>
            </a:r>
            <a:r>
              <a:rPr lang="zh-CN" altLang="en-US"/>
              <a:t>；中间奖励如形成三连</a:t>
            </a:r>
            <a:r>
              <a:rPr lang="en-US" altLang="zh-CN"/>
              <a:t>+10</a:t>
            </a:r>
            <a:r>
              <a:rPr lang="zh-CN" altLang="en-US"/>
              <a:t>，阻止对手</a:t>
            </a:r>
            <a:r>
              <a:rPr lang="en-US" altLang="zh-CN"/>
              <a:t>+20</a:t>
            </a:r>
            <a:r>
              <a:rPr lang="zh-CN" altLang="en-US"/>
              <a:t>，以引导策略学习。</a:t>
            </a:r>
            <a:endParaRPr lang="zh-CN" altLang="en-US"/>
          </a:p>
          <a:p>
            <a:r>
              <a:rPr lang="en-US" altLang="zh-CN"/>
              <a:t>4. </a:t>
            </a:r>
            <a:r>
              <a:rPr lang="zh-CN" altLang="en-US"/>
              <a:t>训练循环</a:t>
            </a:r>
            <a:r>
              <a:rPr lang="en-US" altLang="zh-CN"/>
              <a:t>: </a:t>
            </a:r>
            <a:r>
              <a:rPr lang="zh-CN" altLang="en-US"/>
              <a:t>运行多轮</a:t>
            </a:r>
            <a:r>
              <a:rPr lang="en-US" altLang="zh-CN"/>
              <a:t>episode</a:t>
            </a:r>
            <a:r>
              <a:rPr lang="zh-CN" altLang="en-US"/>
              <a:t>，每轮中：</a:t>
            </a:r>
            <a:endParaRPr lang="zh-CN" altLang="en-US"/>
          </a:p>
          <a:p>
            <a:r>
              <a:rPr lang="zh-CN" altLang="en-US"/>
              <a:t>使用</a:t>
            </a:r>
            <a:r>
              <a:rPr lang="en-US" altLang="zh-CN"/>
              <a:t>ε-greedy</a:t>
            </a:r>
            <a:r>
              <a:rPr lang="zh-CN" altLang="en-US"/>
              <a:t>策略选择动作：以</a:t>
            </a:r>
            <a:r>
              <a:rPr lang="en-US" altLang="zh-CN"/>
              <a:t>ε</a:t>
            </a:r>
            <a:r>
              <a:rPr lang="zh-CN" altLang="en-US"/>
              <a:t>概率随机探索，否则选当前状态最大</a:t>
            </a:r>
            <a:r>
              <a:rPr lang="en-US" altLang="zh-CN"/>
              <a:t>Q</a:t>
            </a:r>
            <a:r>
              <a:rPr lang="zh-CN" altLang="en-US"/>
              <a:t>值的列。</a:t>
            </a:r>
            <a:endParaRPr lang="en-US" altLang="zh-CN"/>
          </a:p>
          <a:p>
            <a:r>
              <a:rPr lang="zh-CN" altLang="en-US"/>
              <a:t>执行动作后，观察新状态</a:t>
            </a:r>
            <a:r>
              <a:rPr lang="en-US" altLang="zh-CN"/>
              <a:t>(new state)</a:t>
            </a:r>
            <a:r>
              <a:rPr lang="zh-CN" altLang="en-US"/>
              <a:t>和奖励，按</a:t>
            </a:r>
            <a:r>
              <a:rPr lang="en-US" altLang="zh-CN"/>
              <a:t>Q</a:t>
            </a:r>
            <a:r>
              <a:rPr lang="zh-CN" altLang="en-US"/>
              <a:t>更新公式调整</a:t>
            </a:r>
            <a:r>
              <a:rPr lang="en-US" altLang="zh-CN"/>
              <a:t>Q</a:t>
            </a:r>
            <a:r>
              <a:rPr lang="zh-CN" altLang="en-US"/>
              <a:t>值：</a:t>
            </a:r>
            <a:endParaRPr lang="zh-CN" altLang="en-US"/>
          </a:p>
          <a:p>
            <a:r>
              <a:rPr lang="en-US" altLang="zh-CN"/>
              <a:t>Q(s,a) += α [R + γ*max(Q(s',a')) - Q(s,a)]</a:t>
            </a:r>
            <a:endParaRPr lang="en-US" altLang="zh-CN"/>
          </a:p>
          <a:p>
            <a:r>
              <a:rPr lang="zh-CN" altLang="en-US"/>
              <a:t>对手回合使用预定义策略（如随机或规则</a:t>
            </a:r>
            <a:r>
              <a:rPr lang="en-US" altLang="zh-CN"/>
              <a:t>AI</a:t>
            </a:r>
            <a:r>
              <a:rPr lang="zh-CN" altLang="en-US"/>
              <a:t>）响应。</a:t>
            </a:r>
            <a:endParaRPr lang="zh-CN" altLang="en-US"/>
          </a:p>
          <a:p>
            <a:r>
              <a:rPr lang="en-US" altLang="zh-CN"/>
              <a:t>5. </a:t>
            </a:r>
            <a:r>
              <a:rPr lang="zh-CN" altLang="en-US"/>
              <a:t>状态抽象优化</a:t>
            </a:r>
            <a:r>
              <a:rPr lang="en-US" altLang="zh-CN"/>
              <a:t>: </a:t>
            </a:r>
            <a:r>
              <a:rPr lang="zh-CN" altLang="en-US"/>
              <a:t>应对状态爆炸问题，使用特征提取</a:t>
            </a:r>
            <a:r>
              <a:rPr lang="en-US" altLang="zh-CN"/>
              <a:t>——</a:t>
            </a:r>
            <a:r>
              <a:rPr lang="zh-CN" altLang="en-US"/>
              <a:t>如统计中心区域控制、开放三连数量等，替代完整棋盘编码。</a:t>
            </a:r>
            <a:endParaRPr lang="zh-CN" altLang="en-US"/>
          </a:p>
          <a:p>
            <a:r>
              <a:rPr lang="en-US" altLang="zh-CN"/>
              <a:t>6. </a:t>
            </a:r>
            <a:r>
              <a:rPr lang="zh-CN" altLang="en-US"/>
              <a:t>策略部署</a:t>
            </a:r>
            <a:r>
              <a:rPr lang="en-US" altLang="zh-CN"/>
              <a:t>: </a:t>
            </a:r>
            <a:r>
              <a:rPr lang="zh-CN" altLang="en-US"/>
              <a:t>训练完成后，</a:t>
            </a:r>
            <a:r>
              <a:rPr lang="en-US" altLang="zh-CN"/>
              <a:t>AI</a:t>
            </a:r>
            <a:r>
              <a:rPr lang="zh-CN" altLang="en-US"/>
              <a:t>选择当前状态</a:t>
            </a:r>
            <a:r>
              <a:rPr lang="en-US" altLang="zh-CN"/>
              <a:t>Q</a:t>
            </a:r>
            <a:r>
              <a:rPr lang="zh-CN" altLang="en-US"/>
              <a:t>值最高的动作进行对战。</a:t>
            </a:r>
            <a:endParaRPr lang="zh-CN" altLang="en-US"/>
          </a:p>
          <a:p>
            <a:r>
              <a:rPr lang="zh-CN" altLang="en-US"/>
              <a:t>因为</a:t>
            </a:r>
            <a:r>
              <a:rPr lang="en-US" altLang="zh-CN"/>
              <a:t>Q-table</a:t>
            </a:r>
            <a:r>
              <a:rPr lang="zh-CN" altLang="en-US"/>
              <a:t>难以覆盖所有状态，需结合神经网络升级为</a:t>
            </a:r>
            <a:r>
              <a:rPr lang="en-US" altLang="zh-CN"/>
              <a:t>DQN</a:t>
            </a:r>
            <a:r>
              <a:rPr lang="zh-CN" altLang="en-US"/>
              <a:t>或优先经验回放提升效率。</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根据现有关于四连棋（</a:t>
            </a:r>
            <a:r>
              <a:rPr lang="en-US" altLang="zh-CN"/>
              <a:t>ConnectFour</a:t>
            </a:r>
            <a:r>
              <a:rPr lang="zh-CN" altLang="en-US"/>
              <a:t>）的实验研究表明：当棋盘较小时存在必胜策略，而棋盘过大时极易出现平局，这种情况不利于</a:t>
            </a:r>
            <a:r>
              <a:rPr lang="en-US" altLang="zh-CN"/>
              <a:t>AI</a:t>
            </a:r>
            <a:r>
              <a:rPr lang="zh-CN" altLang="en-US"/>
              <a:t>训练。</a:t>
            </a:r>
            <a:endParaRPr lang="zh-CN" altLang="en-US"/>
          </a:p>
          <a:p>
            <a:endParaRPr lang="en-US" altLang="zh-CN"/>
          </a:p>
          <a:p>
            <a:r>
              <a:rPr lang="zh-CN" altLang="en-US"/>
              <a:t>改进方案：</a:t>
            </a:r>
            <a:endParaRPr lang="zh-CN" altLang="en-US"/>
          </a:p>
          <a:p>
            <a:endParaRPr lang="en-US" altLang="zh-CN"/>
          </a:p>
          <a:p>
            <a:r>
              <a:rPr lang="zh-CN" altLang="en-US"/>
              <a:t>连通分量计算</a:t>
            </a:r>
            <a:endParaRPr lang="zh-CN" altLang="en-US"/>
          </a:p>
          <a:p>
            <a:r>
              <a:rPr lang="zh-CN" altLang="en-US"/>
              <a:t>不再仅判断是否达成四连，而是统计其他连通分量（如三连）并重新评估结果价值。</a:t>
            </a:r>
            <a:endParaRPr lang="zh-CN" altLang="en-US"/>
          </a:p>
          <a:p>
            <a:endParaRPr lang="en-US" altLang="zh-CN"/>
          </a:p>
          <a:p>
            <a:r>
              <a:rPr lang="zh-CN" altLang="en-US"/>
              <a:t>团队对抗模式</a:t>
            </a:r>
            <a:endParaRPr lang="zh-CN" altLang="en-US"/>
          </a:p>
          <a:p>
            <a:r>
              <a:rPr lang="zh-CN" altLang="en-US"/>
              <a:t>让</a:t>
            </a:r>
            <a:r>
              <a:rPr lang="en-US" altLang="zh-CN"/>
              <a:t>4</a:t>
            </a:r>
            <a:r>
              <a:rPr lang="zh-CN" altLang="en-US"/>
              <a:t>个智能体参与游戏，每两个智能体组成一队。最终得分为各队员得分之和，总分更高的队伍获胜。</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核心项目贡献</a:t>
            </a:r>
            <a:endParaRPr lang="zh-CN" altLang="en-US"/>
          </a:p>
          <a:p>
            <a:endParaRPr lang="en-US" altLang="zh-CN"/>
          </a:p>
          <a:p>
            <a:r>
              <a:rPr lang="zh-CN" altLang="en-US"/>
              <a:t>现有</a:t>
            </a:r>
            <a:r>
              <a:rPr lang="en-US" altLang="zh-CN"/>
              <a:t>AI</a:t>
            </a:r>
            <a:r>
              <a:rPr lang="zh-CN" altLang="en-US"/>
              <a:t>算法主要采用针对</a:t>
            </a:r>
            <a:r>
              <a:rPr lang="en-US" altLang="zh-CN"/>
              <a:t>6*7</a:t>
            </a:r>
            <a:r>
              <a:rPr lang="zh-CN" altLang="en-US"/>
              <a:t>棋盘游戏设计的</a:t>
            </a:r>
            <a:r>
              <a:rPr lang="en-US" altLang="zh-CN"/>
              <a:t>minimax</a:t>
            </a:r>
            <a:r>
              <a:rPr lang="zh-CN" altLang="en-US"/>
              <a:t>算法，已训练出理论上的最强</a:t>
            </a:r>
            <a:r>
              <a:rPr lang="en-US" altLang="zh-CN"/>
              <a:t>AI</a:t>
            </a:r>
            <a:r>
              <a:rPr lang="zh-CN" altLang="en-US"/>
              <a:t>，但在面对更大棋盘时可能效率不足。本项目旨在探究其他方法能否在更大棋盘、不同规则及更多玩家参与的情况下实现突破性表现。</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3.png"/><Relationship Id="rId7" Type="http://schemas.openxmlformats.org/officeDocument/2006/relationships/tags" Target="../tags/tag48.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4.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4.png"/><Relationship Id="rId7" Type="http://schemas.openxmlformats.org/officeDocument/2006/relationships/tags" Target="../tags/tag49.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5.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9" Type="http://schemas.openxmlformats.org/officeDocument/2006/relationships/image" Target="../media/image17.jpeg"/><Relationship Id="rId8" Type="http://schemas.openxmlformats.org/officeDocument/2006/relationships/image" Target="../media/image16.jpeg"/><Relationship Id="rId7" Type="http://schemas.openxmlformats.org/officeDocument/2006/relationships/image" Target="../media/image15.jpe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tags" Target="../tags/tag50.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0" Type="http://schemas.openxmlformats.org/officeDocument/2006/relationships/notesSlide" Target="../notesSlides/notesSlide6.xml"/><Relationship Id="rId2" Type="http://schemas.openxmlformats.org/officeDocument/2006/relationships/image" Target="../media/image10.svg"/><Relationship Id="rId19" Type="http://schemas.openxmlformats.org/officeDocument/2006/relationships/slideLayout" Target="../slideLayouts/slideLayout7.xml"/><Relationship Id="rId18" Type="http://schemas.openxmlformats.org/officeDocument/2006/relationships/tags" Target="../tags/tag61.xml"/><Relationship Id="rId17" Type="http://schemas.openxmlformats.org/officeDocument/2006/relationships/tags" Target="../tags/tag60.xml"/><Relationship Id="rId16" Type="http://schemas.openxmlformats.org/officeDocument/2006/relationships/tags" Target="../tags/tag59.xml"/><Relationship Id="rId15" Type="http://schemas.openxmlformats.org/officeDocument/2006/relationships/tags" Target="../tags/tag58.xml"/><Relationship Id="rId14" Type="http://schemas.openxmlformats.org/officeDocument/2006/relationships/tags" Target="../tags/tag57.xml"/><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tags" Target="../tags/tag54.xml"/><Relationship Id="rId10" Type="http://schemas.openxmlformats.org/officeDocument/2006/relationships/tags" Target="../tags/tag53.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7.xml"/><Relationship Id="rId7" Type="http://schemas.openxmlformats.org/officeDocument/2006/relationships/image" Target="../media/image2.svg"/><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image" Target="../media/image18.jpeg"/></Relationships>
</file>

<file path=ppt/slides/_rels/slide16.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slideLayout" Target="../slideLayouts/slideLayout7.xml"/><Relationship Id="rId10" Type="http://schemas.openxmlformats.org/officeDocument/2006/relationships/image" Target="../media/image10.sv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3.xml"/><Relationship Id="rId8" Type="http://schemas.openxmlformats.org/officeDocument/2006/relationships/tags" Target="../tags/tag2.xml"/><Relationship Id="rId7" Type="http://schemas.openxmlformats.org/officeDocument/2006/relationships/tags" Target="../tags/tag1.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5" Type="http://schemas.openxmlformats.org/officeDocument/2006/relationships/slideLayout" Target="../slideLayouts/slideLayout7.xml"/><Relationship Id="rId34" Type="http://schemas.openxmlformats.org/officeDocument/2006/relationships/tags" Target="../tags/tag28.xml"/><Relationship Id="rId33" Type="http://schemas.openxmlformats.org/officeDocument/2006/relationships/tags" Target="../tags/tag27.xml"/><Relationship Id="rId32" Type="http://schemas.openxmlformats.org/officeDocument/2006/relationships/tags" Target="../tags/tag26.xml"/><Relationship Id="rId31" Type="http://schemas.openxmlformats.org/officeDocument/2006/relationships/tags" Target="../tags/tag25.xml"/><Relationship Id="rId30" Type="http://schemas.openxmlformats.org/officeDocument/2006/relationships/tags" Target="../tags/tag24.xml"/><Relationship Id="rId3" Type="http://schemas.openxmlformats.org/officeDocument/2006/relationships/image" Target="../media/image3.png"/><Relationship Id="rId29" Type="http://schemas.openxmlformats.org/officeDocument/2006/relationships/tags" Target="../tags/tag23.xml"/><Relationship Id="rId28" Type="http://schemas.openxmlformats.org/officeDocument/2006/relationships/tags" Target="../tags/tag22.xml"/><Relationship Id="rId27" Type="http://schemas.openxmlformats.org/officeDocument/2006/relationships/tags" Target="../tags/tag21.xml"/><Relationship Id="rId26" Type="http://schemas.openxmlformats.org/officeDocument/2006/relationships/tags" Target="../tags/tag20.xml"/><Relationship Id="rId25" Type="http://schemas.openxmlformats.org/officeDocument/2006/relationships/tags" Target="../tags/tag19.xml"/><Relationship Id="rId24" Type="http://schemas.openxmlformats.org/officeDocument/2006/relationships/tags" Target="../tags/tag18.xml"/><Relationship Id="rId23" Type="http://schemas.openxmlformats.org/officeDocument/2006/relationships/tags" Target="../tags/tag17.xml"/><Relationship Id="rId22" Type="http://schemas.openxmlformats.org/officeDocument/2006/relationships/tags" Target="../tags/tag16.xml"/><Relationship Id="rId21" Type="http://schemas.openxmlformats.org/officeDocument/2006/relationships/tags" Target="../tags/tag15.xml"/><Relationship Id="rId20" Type="http://schemas.openxmlformats.org/officeDocument/2006/relationships/tags" Target="../tags/tag14.xml"/><Relationship Id="rId2" Type="http://schemas.openxmlformats.org/officeDocument/2006/relationships/image" Target="../media/image2.svg"/><Relationship Id="rId19" Type="http://schemas.openxmlformats.org/officeDocument/2006/relationships/tags" Target="../tags/tag13.xml"/><Relationship Id="rId18" Type="http://schemas.openxmlformats.org/officeDocument/2006/relationships/tags" Target="../tags/tag12.xml"/><Relationship Id="rId17" Type="http://schemas.openxmlformats.org/officeDocument/2006/relationships/tags" Target="../tags/tag11.xml"/><Relationship Id="rId16" Type="http://schemas.openxmlformats.org/officeDocument/2006/relationships/tags" Target="../tags/tag10.xml"/><Relationship Id="rId15" Type="http://schemas.openxmlformats.org/officeDocument/2006/relationships/tags" Target="../tags/tag9.xml"/><Relationship Id="rId14" Type="http://schemas.openxmlformats.org/officeDocument/2006/relationships/tags" Target="../tags/tag8.xml"/><Relationship Id="rId13" Type="http://schemas.openxmlformats.org/officeDocument/2006/relationships/tags" Target="../tags/tag7.xml"/><Relationship Id="rId12" Type="http://schemas.openxmlformats.org/officeDocument/2006/relationships/tags" Target="../tags/tag6.xml"/><Relationship Id="rId11" Type="http://schemas.openxmlformats.org/officeDocument/2006/relationships/tags" Target="../tags/tag5.xml"/><Relationship Id="rId10" Type="http://schemas.openxmlformats.org/officeDocument/2006/relationships/tags" Target="../tags/tag4.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image" Target="../media/image11.png"/><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1" Type="http://schemas.openxmlformats.org/officeDocument/2006/relationships/notesSlide" Target="../notesSlides/notesSlide1.xml"/><Relationship Id="rId10" Type="http://schemas.openxmlformats.org/officeDocument/2006/relationships/slideLayout" Target="../slideLayouts/slideLayout7.xml"/><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3" Type="http://schemas.openxmlformats.org/officeDocument/2006/relationships/slideLayout" Target="../slideLayouts/slideLayout7.xml"/><Relationship Id="rId22" Type="http://schemas.openxmlformats.org/officeDocument/2006/relationships/tags" Target="../tags/tag46.xml"/><Relationship Id="rId21" Type="http://schemas.openxmlformats.org/officeDocument/2006/relationships/tags" Target="../tags/tag45.xml"/><Relationship Id="rId20" Type="http://schemas.openxmlformats.org/officeDocument/2006/relationships/tags" Target="../tags/tag44.xml"/><Relationship Id="rId2" Type="http://schemas.openxmlformats.org/officeDocument/2006/relationships/image" Target="../media/image10.svg"/><Relationship Id="rId19" Type="http://schemas.openxmlformats.org/officeDocument/2006/relationships/tags" Target="../tags/tag43.xml"/><Relationship Id="rId18" Type="http://schemas.openxmlformats.org/officeDocument/2006/relationships/tags" Target="../tags/tag42.xml"/><Relationship Id="rId17" Type="http://schemas.openxmlformats.org/officeDocument/2006/relationships/tags" Target="../tags/tag41.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2.webp"/><Relationship Id="rId7" Type="http://schemas.openxmlformats.org/officeDocument/2006/relationships/tags" Target="../tags/tag4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10.svg"/><Relationship Id="rId10" Type="http://schemas.openxmlformats.org/officeDocument/2006/relationships/notesSlide" Target="../notesSlides/notesSlide3.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447916" y="4108427"/>
            <a:ext cx="12257734" cy="1816735"/>
          </a:xfrm>
          <a:prstGeom prst="rect">
            <a:avLst/>
          </a:prstGeom>
        </p:spPr>
        <p:txBody>
          <a:bodyPr lIns="0" tIns="0" rIns="0" bIns="0" rtlCol="0" anchor="t">
            <a:spAutoFit/>
          </a:bodyPr>
          <a:lstStyle/>
          <a:p>
            <a:pPr algn="l">
              <a:lnSpc>
                <a:spcPts val="14170"/>
              </a:lnSpc>
            </a:pPr>
            <a:r>
              <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Four </a:t>
            </a:r>
            <a:endParaRPr lang="en-US" altLang="zh-CN" sz="14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1828800" y="1638300"/>
            <a:ext cx="7056755" cy="1212850"/>
          </a:xfrm>
          <a:prstGeom prst="rect">
            <a:avLst/>
          </a:prstGeom>
        </p:spPr>
        <p:txBody>
          <a:bodyPr wrap="square" lIns="0" tIns="0" rIns="0" bIns="0" rtlCol="0" anchor="t">
            <a:noAutofit/>
          </a:bodyPr>
          <a:lstStyle/>
          <a:p>
            <a:pPr algn="l">
              <a:lnSpc>
                <a:spcPts val="15195"/>
              </a:lnSpc>
            </a:pPr>
            <a:r>
              <a:rPr lang="en-US" sz="7200">
                <a:solidFill>
                  <a:srgbClr val="5B7396"/>
                </a:solidFill>
                <a:latin typeface="+mj-lt"/>
                <a:ea typeface="字由点字倔强黑" panose="00020600040101010101" charset="-122"/>
                <a:cs typeface="+mj-lt"/>
                <a:sym typeface="字由点字倔强黑" panose="00020600040101010101" charset="-122"/>
              </a:rPr>
              <a:t>final project</a:t>
            </a:r>
            <a:endParaRPr lang="en-US" sz="7200">
              <a:solidFill>
                <a:srgbClr val="5B7396"/>
              </a:solidFill>
              <a:latin typeface="+mj-lt"/>
              <a:ea typeface="字由点字倔强黑" panose="00020600040101010101" charset="-122"/>
              <a:cs typeface="+mj-lt"/>
              <a:sym typeface="字由点字倔强黑" panose="00020600040101010101" charset="-122"/>
            </a:endParaRPr>
          </a:p>
        </p:txBody>
      </p:sp>
      <p:sp>
        <p:nvSpPr>
          <p:cNvPr id="16" name="TextBox 16"/>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TextBox 17"/>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a:t>
            </a: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罗天辰</a:t>
            </a:r>
            <a:endPar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8" name="Freeform 18"/>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p:spPr>
      </p:sp>
      <p:sp>
        <p:nvSpPr>
          <p:cNvPr id="19" name="Freeform 19"/>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20" name="Freeform 20"/>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267200" y="34290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600">
                <a:sym typeface="+mn-ea"/>
              </a:rPr>
              <a:t>Minimax + MCTS</a:t>
            </a:r>
            <a:endParaRPr lang="en-US" altLang="zh-CN" sz="6600">
              <a:solidFill>
                <a:srgbClr val="1E1E1E"/>
              </a:solidFill>
              <a:latin typeface="UD Digi Kyokasho N-B" panose="02020700000000000000" charset="-128"/>
              <a:ea typeface="UD Digi Kyokasho N-B" panose="02020700000000000000" charset="-128"/>
              <a:cs typeface="字由点字倔强黑" panose="00020600040101010101" charset="-122"/>
              <a:sym typeface="+mn-ea"/>
            </a:endParaRPr>
          </a:p>
        </p:txBody>
      </p:sp>
      <p:sp>
        <p:nvSpPr>
          <p:cNvPr id="27" name="TextBox 15"/>
          <p:cNvSpPr txBox="1"/>
          <p:nvPr>
            <p:custDataLst>
              <p:tags r:id="rId7"/>
            </p:custDataLst>
          </p:nvPr>
        </p:nvSpPr>
        <p:spPr>
          <a:xfrm>
            <a:off x="11430000" y="3086100"/>
            <a:ext cx="9321165" cy="5261610"/>
          </a:xfrm>
          <a:prstGeom prst="rect">
            <a:avLst/>
          </a:prstGeom>
        </p:spPr>
        <p:txBody>
          <a:bodyPr wrap="square" lIns="0" tIns="0" rIns="0" bIns="0" rtlCol="0" anchor="t">
            <a:noAutofit/>
          </a:bodyPr>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Tree Construction</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Path Selection (UCT Algorithm)</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Leaf Node Expansion</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State Evaluation</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Backpropagation</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600">
                <a:solidFill>
                  <a:srgbClr val="1E1E1E"/>
                </a:solidFill>
                <a:ea typeface="思源黑体 2" panose="020B0500000000000000" charset="-122"/>
                <a:cs typeface="+mn-lt"/>
                <a:sym typeface="思源黑体 2" panose="020B0500000000000000" charset="-122"/>
              </a:rPr>
              <a:t>Final Decision</a:t>
            </a:r>
            <a:endParaRPr lang="en-US" altLang="zh-CN" sz="3600">
              <a:solidFill>
                <a:srgbClr val="1E1E1E"/>
              </a:solidFill>
              <a:ea typeface="思源黑体 2" panose="020B0500000000000000" charset="-122"/>
              <a:cs typeface="+mn-lt"/>
              <a:sym typeface="思源黑体 2" panose="020B0500000000000000" charset="-122"/>
            </a:endParaRPr>
          </a:p>
          <a:p>
            <a:pPr algn="just">
              <a:lnSpc>
                <a:spcPct val="150000"/>
              </a:lnSpc>
            </a:pPr>
            <a:endParaRPr lang="en-US" altLang="zh-CN" sz="3600">
              <a:solidFill>
                <a:srgbClr val="1E1E1E"/>
              </a:solidFill>
              <a:ea typeface="思源黑体 2" panose="020B0500000000000000" charset="-122"/>
              <a:cs typeface="+mn-lt"/>
              <a:sym typeface="思源黑体 2" panose="020B0500000000000000" charset="-122"/>
            </a:endParaRPr>
          </a:p>
        </p:txBody>
      </p:sp>
      <p:pic>
        <p:nvPicPr>
          <p:cNvPr id="9" name="图片 8"/>
          <p:cNvPicPr/>
          <p:nvPr/>
        </p:nvPicPr>
        <p:blipFill>
          <a:blip r:embed="rId8"/>
          <a:stretch>
            <a:fillRect/>
          </a:stretch>
        </p:blipFill>
        <p:spPr>
          <a:xfrm>
            <a:off x="609600" y="2933700"/>
            <a:ext cx="9606915" cy="52787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495800" y="26670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000">
                <a:sym typeface="+mn-ea"/>
              </a:rPr>
              <a:t>Q-learning </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27" name="TextBox 15"/>
          <p:cNvSpPr txBox="1"/>
          <p:nvPr>
            <p:custDataLst>
              <p:tags r:id="rId7"/>
            </p:custDataLst>
          </p:nvPr>
        </p:nvSpPr>
        <p:spPr>
          <a:xfrm>
            <a:off x="914400" y="2781300"/>
            <a:ext cx="7004685" cy="6788150"/>
          </a:xfrm>
          <a:prstGeom prst="rect">
            <a:avLst/>
          </a:prstGeom>
        </p:spPr>
        <p:txBody>
          <a:bodyPr wrap="square" lIns="0" tIns="0" rIns="0" bIns="0" rtlCol="0" anchor="t">
            <a:noAutofit/>
          </a:bodyPr>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Environment Setup</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Q-Table Initialization</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Reward Design</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Training Loop</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Update Q-values via:</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Q(s,a) += α [R + γ*max(Q(s',a')) - Q(s,a)].</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State Explosion Mitigation</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Deployment</a:t>
            </a:r>
            <a:endParaRPr lang="en-US" altLang="zh-CN" sz="2800">
              <a:solidFill>
                <a:srgbClr val="1E1E1E"/>
              </a:solidFill>
              <a:ea typeface="思源黑体 2" panose="020B0500000000000000" charset="-122"/>
              <a:cs typeface="+mn-lt"/>
              <a:sym typeface="思源黑体 2" panose="020B0500000000000000" charset="-122"/>
            </a:endParaRPr>
          </a:p>
          <a:p>
            <a:pPr algn="just">
              <a:lnSpc>
                <a:spcPct val="150000"/>
              </a:lnSpc>
            </a:pPr>
            <a:endParaRPr lang="en-US" altLang="zh-CN" sz="2800">
              <a:solidFill>
                <a:srgbClr val="1E1E1E"/>
              </a:solidFill>
              <a:ea typeface="思源黑体 2" panose="020B0500000000000000" charset="-122"/>
              <a:cs typeface="+mn-lt"/>
              <a:sym typeface="思源黑体 2" panose="020B0500000000000000" charset="-122"/>
            </a:endParaRPr>
          </a:p>
        </p:txBody>
      </p:sp>
      <p:pic>
        <p:nvPicPr>
          <p:cNvPr id="10" name="图片 9"/>
          <p:cNvPicPr>
            <a:picLocks noChangeAspect="1"/>
          </p:cNvPicPr>
          <p:nvPr/>
        </p:nvPicPr>
        <p:blipFill>
          <a:blip r:embed="rId8"/>
          <a:stretch>
            <a:fillRect/>
          </a:stretch>
        </p:blipFill>
        <p:spPr>
          <a:xfrm>
            <a:off x="6705600" y="2400300"/>
            <a:ext cx="10447020" cy="62852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10" y="869315"/>
            <a:ext cx="8769350" cy="1630680"/>
          </a:xfrm>
          <a:prstGeom prst="rect">
            <a:avLst/>
          </a:prstGeom>
        </p:spPr>
        <p:txBody>
          <a:bodyPr wrap="square"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algn="ctr">
              <a:lnSpc>
                <a:spcPts val="6360"/>
              </a:lnSpc>
            </a:pP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9" name="Group 9"/>
          <p:cNvGrpSpPr/>
          <p:nvPr/>
        </p:nvGrpSpPr>
        <p:grpSpPr>
          <a:xfrm rot="0">
            <a:off x="2542049" y="2736088"/>
            <a:ext cx="3002022" cy="3002022"/>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7"/>
              <a:stretch>
                <a:fillRect t="-25000" b="-25000"/>
              </a:stretch>
            </a:blipFill>
          </p:spPr>
          <p:txBody>
            <a:bodyPr/>
            <a:p>
              <a:endParaRPr lang="zh-CN" altLang="en-US"/>
            </a:p>
          </p:txBody>
        </p:sp>
      </p:grpSp>
      <p:sp>
        <p:nvSpPr>
          <p:cNvPr id="11" name="TextBox 11"/>
          <p:cNvSpPr txBox="1"/>
          <p:nvPr/>
        </p:nvSpPr>
        <p:spPr>
          <a:xfrm>
            <a:off x="1828800" y="7200900"/>
            <a:ext cx="4507230"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Play with the AI agent and calculate the winning rate within the limited period of time.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2" name="Group 12"/>
          <p:cNvGrpSpPr/>
          <p:nvPr/>
        </p:nvGrpSpPr>
        <p:grpSpPr>
          <a:xfrm rot="0">
            <a:off x="2257425" y="6308090"/>
            <a:ext cx="3769360" cy="598170"/>
            <a:chOff x="0" y="0"/>
            <a:chExt cx="609880" cy="129331"/>
          </a:xfrm>
        </p:grpSpPr>
        <p:sp>
          <p:nvSpPr>
            <p:cNvPr id="13" name="Freeform 13"/>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14" name="TextBox 14"/>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15" name="TextBox 15"/>
          <p:cNvSpPr txBox="1"/>
          <p:nvPr/>
        </p:nvSpPr>
        <p:spPr>
          <a:xfrm>
            <a:off x="1905000" y="6238875"/>
            <a:ext cx="4419600"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Human</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6" name="Group 16"/>
          <p:cNvGrpSpPr/>
          <p:nvPr/>
        </p:nvGrpSpPr>
        <p:grpSpPr>
          <a:xfrm rot="0">
            <a:off x="8029069" y="6439011"/>
            <a:ext cx="3002022" cy="3002022"/>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8"/>
              <a:stretch>
                <a:fillRect l="-25000" r="-25000"/>
              </a:stretch>
            </a:blipFill>
          </p:spPr>
        </p:sp>
      </p:grpSp>
      <p:sp>
        <p:nvSpPr>
          <p:cNvPr id="18" name="TextBox 18"/>
          <p:cNvSpPr txBox="1"/>
          <p:nvPr/>
        </p:nvSpPr>
        <p:spPr>
          <a:xfrm>
            <a:off x="7162800" y="3463290"/>
            <a:ext cx="479996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Let our AI agent compete with other existing AI agents, and calculate the winning rate.</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19" name="Group 19"/>
          <p:cNvGrpSpPr/>
          <p:nvPr/>
        </p:nvGrpSpPr>
        <p:grpSpPr>
          <a:xfrm rot="0">
            <a:off x="7986395" y="2736215"/>
            <a:ext cx="2797175" cy="490855"/>
            <a:chOff x="0" y="0"/>
            <a:chExt cx="609880" cy="129331"/>
          </a:xfrm>
        </p:grpSpPr>
        <p:sp>
          <p:nvSpPr>
            <p:cNvPr id="20" name="Freeform 20"/>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CBDCDE"/>
            </a:solidFill>
          </p:spPr>
        </p:sp>
        <p:sp>
          <p:nvSpPr>
            <p:cNvPr id="21" name="TextBox 21"/>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2" name="TextBox 22"/>
          <p:cNvSpPr txBox="1"/>
          <p:nvPr/>
        </p:nvSpPr>
        <p:spPr>
          <a:xfrm>
            <a:off x="7848600" y="2650490"/>
            <a:ext cx="3086100"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AI vs AI</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3" name="Group 23"/>
          <p:cNvGrpSpPr/>
          <p:nvPr/>
        </p:nvGrpSpPr>
        <p:grpSpPr>
          <a:xfrm rot="0">
            <a:off x="13487514" y="2704973"/>
            <a:ext cx="3002022" cy="3002022"/>
            <a:chOff x="0" y="0"/>
            <a:chExt cx="812800" cy="812800"/>
          </a:xfrm>
        </p:grpSpPr>
        <p:sp>
          <p:nvSpPr>
            <p:cNvPr id="24" name="Freeform 2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9"/>
              <a:stretch>
                <a:fillRect l="-24976" r="-24976"/>
              </a:stretch>
            </a:blipFill>
          </p:spPr>
        </p:sp>
      </p:grpSp>
      <p:sp>
        <p:nvSpPr>
          <p:cNvPr id="25" name="TextBox 25"/>
          <p:cNvSpPr txBox="1"/>
          <p:nvPr/>
        </p:nvSpPr>
        <p:spPr>
          <a:xfrm>
            <a:off x="12410440" y="7124700"/>
            <a:ext cx="4629785" cy="1464310"/>
          </a:xfrm>
          <a:prstGeom prst="rect">
            <a:avLst/>
          </a:prstGeom>
        </p:spPr>
        <p:txBody>
          <a:bodyPr wrap="square" lIns="0" tIns="0" rIns="0" bIns="0" rtlCol="0" anchor="t">
            <a:spAutoFit/>
          </a:bodyPr>
          <a:lstStyle/>
          <a:p>
            <a:pPr marL="0" lvl="0" indent="0" algn="ctr">
              <a:lnSpc>
                <a:spcPts val="2855"/>
              </a:lnSpc>
              <a:spcBef>
                <a:spcPct val="0"/>
              </a:spcBef>
            </a:pPr>
            <a:r>
              <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See if our AI agent can beat us in fewer steps than other AI agent.</a:t>
            </a: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marL="0" lvl="0" indent="0" algn="ctr">
              <a:lnSpc>
                <a:spcPts val="2855"/>
              </a:lnSpc>
              <a:spcBef>
                <a:spcPct val="0"/>
              </a:spcBef>
            </a:pPr>
            <a:endParaRPr lang="en-US" altLang="zh-CN" sz="28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6" name="Group 26"/>
          <p:cNvGrpSpPr/>
          <p:nvPr/>
        </p:nvGrpSpPr>
        <p:grpSpPr>
          <a:xfrm rot="0">
            <a:off x="12087225" y="6308090"/>
            <a:ext cx="5333365" cy="490855"/>
            <a:chOff x="0" y="0"/>
            <a:chExt cx="609880" cy="129331"/>
          </a:xfrm>
        </p:grpSpPr>
        <p:sp>
          <p:nvSpPr>
            <p:cNvPr id="27" name="Freeform 27"/>
            <p:cNvSpPr/>
            <p:nvPr/>
          </p:nvSpPr>
          <p:spPr>
            <a:xfrm>
              <a:off x="0" y="0"/>
              <a:ext cx="609880" cy="129331"/>
            </a:xfrm>
            <a:custGeom>
              <a:avLst/>
              <a:gdLst/>
              <a:ahLst/>
              <a:cxnLst/>
              <a:rect l="l" t="t" r="r" b="b"/>
              <a:pathLst>
                <a:path w="609880" h="129331">
                  <a:moveTo>
                    <a:pt x="64665" y="0"/>
                  </a:moveTo>
                  <a:lnTo>
                    <a:pt x="545214" y="0"/>
                  </a:lnTo>
                  <a:cubicBezTo>
                    <a:pt x="562365" y="0"/>
                    <a:pt x="578812" y="6813"/>
                    <a:pt x="590940" y="18940"/>
                  </a:cubicBezTo>
                  <a:cubicBezTo>
                    <a:pt x="603067" y="31067"/>
                    <a:pt x="609880" y="47515"/>
                    <a:pt x="609880" y="64665"/>
                  </a:cubicBezTo>
                  <a:lnTo>
                    <a:pt x="609880" y="64665"/>
                  </a:lnTo>
                  <a:cubicBezTo>
                    <a:pt x="609880" y="81816"/>
                    <a:pt x="603067" y="98264"/>
                    <a:pt x="590940" y="110391"/>
                  </a:cubicBezTo>
                  <a:cubicBezTo>
                    <a:pt x="578812" y="122518"/>
                    <a:pt x="562365" y="129331"/>
                    <a:pt x="545214" y="129331"/>
                  </a:cubicBezTo>
                  <a:lnTo>
                    <a:pt x="64665" y="129331"/>
                  </a:lnTo>
                  <a:cubicBezTo>
                    <a:pt x="47515" y="129331"/>
                    <a:pt x="31067" y="122518"/>
                    <a:pt x="18940" y="110391"/>
                  </a:cubicBezTo>
                  <a:cubicBezTo>
                    <a:pt x="6813" y="98264"/>
                    <a:pt x="0" y="81816"/>
                    <a:pt x="0" y="64665"/>
                  </a:cubicBezTo>
                  <a:lnTo>
                    <a:pt x="0" y="64665"/>
                  </a:lnTo>
                  <a:cubicBezTo>
                    <a:pt x="0" y="47515"/>
                    <a:pt x="6813" y="31067"/>
                    <a:pt x="18940" y="18940"/>
                  </a:cubicBezTo>
                  <a:cubicBezTo>
                    <a:pt x="31067" y="6813"/>
                    <a:pt x="47515" y="0"/>
                    <a:pt x="64665" y="0"/>
                  </a:cubicBezTo>
                  <a:close/>
                </a:path>
              </a:pathLst>
            </a:custGeom>
            <a:solidFill>
              <a:srgbClr val="5B7396"/>
            </a:solidFill>
          </p:spPr>
        </p:sp>
        <p:sp>
          <p:nvSpPr>
            <p:cNvPr id="28" name="TextBox 28"/>
            <p:cNvSpPr txBox="1"/>
            <p:nvPr/>
          </p:nvSpPr>
          <p:spPr>
            <a:xfrm>
              <a:off x="0" y="-38100"/>
              <a:ext cx="609880" cy="167431"/>
            </a:xfrm>
            <a:prstGeom prst="rect">
              <a:avLst/>
            </a:prstGeom>
          </p:spPr>
          <p:txBody>
            <a:bodyPr lIns="50800" tIns="50800" rIns="50800" bIns="50800" rtlCol="0" anchor="ctr"/>
            <a:lstStyle/>
            <a:p>
              <a:pPr algn="ctr">
                <a:lnSpc>
                  <a:spcPts val="2660"/>
                </a:lnSpc>
                <a:spcBef>
                  <a:spcPct val="0"/>
                </a:spcBef>
              </a:pPr>
            </a:p>
          </p:txBody>
        </p:sp>
      </p:grpSp>
      <p:sp>
        <p:nvSpPr>
          <p:cNvPr id="29" name="TextBox 29"/>
          <p:cNvSpPr txBox="1"/>
          <p:nvPr/>
        </p:nvSpPr>
        <p:spPr>
          <a:xfrm>
            <a:off x="12226290" y="6236335"/>
            <a:ext cx="5062855" cy="560070"/>
          </a:xfrm>
          <a:prstGeom prst="rect">
            <a:avLst/>
          </a:prstGeom>
        </p:spPr>
        <p:txBody>
          <a:bodyPr wrap="square"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Fewer steps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876860" y="571492"/>
            <a:ext cx="8374259" cy="815340"/>
          </a:xfrm>
          <a:prstGeom prst="rect">
            <a:avLst/>
          </a:prstGeom>
        </p:spPr>
        <p:txBody>
          <a:bodyPr lIns="0" tIns="0" rIns="0" bIns="0" rtlCol="0" anchor="t">
            <a:spAutoFit/>
          </a:bodyPr>
          <a:lstStyle/>
          <a:p>
            <a:pPr algn="ctr">
              <a:lnSpc>
                <a:spcPts val="6360"/>
              </a:lnSpc>
            </a:pPr>
            <a:r>
              <a:rPr lang="en-US" altLang="zh-CN" sz="53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Adding more rules</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29" name="Group 9"/>
          <p:cNvGrpSpPr/>
          <p:nvPr>
            <p:custDataLst>
              <p:tags r:id="rId7"/>
            </p:custDataLst>
          </p:nvPr>
        </p:nvGrpSpPr>
        <p:grpSpPr>
          <a:xfrm rot="-10800000">
            <a:off x="9451340" y="4637405"/>
            <a:ext cx="6129655" cy="4406900"/>
            <a:chOff x="0" y="0"/>
            <a:chExt cx="1285346" cy="948276"/>
          </a:xfrm>
        </p:grpSpPr>
        <p:sp>
          <p:nvSpPr>
            <p:cNvPr id="30" name="Freeform 10"/>
            <p:cNvSpPr/>
            <p:nvPr>
              <p:custDataLst>
                <p:tags r:id="rId8"/>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CBDCDE">
                <a:alpha val="31765"/>
              </a:srgbClr>
            </a:solidFill>
            <a:ln cap="rnd">
              <a:noFill/>
              <a:prstDash val="solid"/>
              <a:round/>
            </a:ln>
          </p:spPr>
        </p:sp>
        <p:sp>
          <p:nvSpPr>
            <p:cNvPr id="31" name="TextBox 11"/>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2" name="Group 12"/>
          <p:cNvGrpSpPr/>
          <p:nvPr>
            <p:custDataLst>
              <p:tags r:id="rId9"/>
            </p:custDataLst>
          </p:nvPr>
        </p:nvGrpSpPr>
        <p:grpSpPr>
          <a:xfrm rot="-10800000">
            <a:off x="9449048" y="3807988"/>
            <a:ext cx="6129713" cy="676706"/>
            <a:chOff x="0" y="0"/>
            <a:chExt cx="1285346" cy="141899"/>
          </a:xfrm>
        </p:grpSpPr>
        <p:sp>
          <p:nvSpPr>
            <p:cNvPr id="33" name="Freeform 13"/>
            <p:cNvSpPr/>
            <p:nvPr>
              <p:custDataLst>
                <p:tags r:id="rId10"/>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CBDCDE"/>
            </a:solidFill>
          </p:spPr>
        </p:sp>
        <p:sp>
          <p:nvSpPr>
            <p:cNvPr id="34" name="TextBox 14"/>
            <p:cNvSpPr txBox="1"/>
            <p:nvPr/>
          </p:nvSpPr>
          <p:spPr>
            <a:xfrm>
              <a:off x="0" y="-57150"/>
              <a:ext cx="1285346" cy="199049"/>
            </a:xfrm>
            <a:prstGeom prst="rect">
              <a:avLst/>
            </a:prstGeom>
          </p:spPr>
          <p:txBody>
            <a:bodyPr lIns="50800" tIns="50800" rIns="50800" bIns="50800" rtlCol="0" anchor="ctr"/>
            <a:p>
              <a:pPr algn="ctr">
                <a:lnSpc>
                  <a:spcPts val="3105"/>
                </a:lnSpc>
              </a:pPr>
              <a:endParaRPr sz="2400">
                <a:solidFill>
                  <a:srgbClr val="FF0000"/>
                </a:solidFill>
              </a:endParaRPr>
            </a:p>
          </p:txBody>
        </p:sp>
      </p:grpSp>
      <p:grpSp>
        <p:nvGrpSpPr>
          <p:cNvPr id="35" name="Group 15"/>
          <p:cNvGrpSpPr/>
          <p:nvPr>
            <p:custDataLst>
              <p:tags r:id="rId11"/>
            </p:custDataLst>
          </p:nvPr>
        </p:nvGrpSpPr>
        <p:grpSpPr>
          <a:xfrm rot="-10800000">
            <a:off x="1600200" y="4612005"/>
            <a:ext cx="6129655" cy="4307205"/>
            <a:chOff x="0" y="0"/>
            <a:chExt cx="1285346" cy="948276"/>
          </a:xfrm>
        </p:grpSpPr>
        <p:sp>
          <p:nvSpPr>
            <p:cNvPr id="36" name="Freeform 16"/>
            <p:cNvSpPr/>
            <p:nvPr>
              <p:custDataLst>
                <p:tags r:id="rId12"/>
              </p:custDataLst>
            </p:nvPr>
          </p:nvSpPr>
          <p:spPr>
            <a:xfrm>
              <a:off x="0" y="0"/>
              <a:ext cx="1285346" cy="948276"/>
            </a:xfrm>
            <a:custGeom>
              <a:avLst/>
              <a:gdLst/>
              <a:ahLst/>
              <a:cxnLst/>
              <a:rect l="l" t="t" r="r" b="b"/>
              <a:pathLst>
                <a:path w="1285346" h="948276">
                  <a:moveTo>
                    <a:pt x="26523" y="0"/>
                  </a:moveTo>
                  <a:lnTo>
                    <a:pt x="1258823" y="0"/>
                  </a:lnTo>
                  <a:cubicBezTo>
                    <a:pt x="1265857" y="0"/>
                    <a:pt x="1272603" y="2794"/>
                    <a:pt x="1277577" y="7768"/>
                  </a:cubicBezTo>
                  <a:cubicBezTo>
                    <a:pt x="1282552" y="12743"/>
                    <a:pt x="1285346" y="19489"/>
                    <a:pt x="1285346" y="26523"/>
                  </a:cubicBezTo>
                  <a:lnTo>
                    <a:pt x="1285346" y="921753"/>
                  </a:lnTo>
                  <a:cubicBezTo>
                    <a:pt x="1285346" y="928787"/>
                    <a:pt x="1282552" y="935534"/>
                    <a:pt x="1277577" y="940508"/>
                  </a:cubicBezTo>
                  <a:cubicBezTo>
                    <a:pt x="1272603" y="945482"/>
                    <a:pt x="1265857" y="948276"/>
                    <a:pt x="1258823" y="948276"/>
                  </a:cubicBezTo>
                  <a:lnTo>
                    <a:pt x="26523" y="948276"/>
                  </a:lnTo>
                  <a:cubicBezTo>
                    <a:pt x="19489" y="948276"/>
                    <a:pt x="12743" y="945482"/>
                    <a:pt x="7768" y="940508"/>
                  </a:cubicBezTo>
                  <a:cubicBezTo>
                    <a:pt x="2794" y="935534"/>
                    <a:pt x="0" y="928787"/>
                    <a:pt x="0" y="921753"/>
                  </a:cubicBezTo>
                  <a:lnTo>
                    <a:pt x="0" y="26523"/>
                  </a:lnTo>
                  <a:cubicBezTo>
                    <a:pt x="0" y="19489"/>
                    <a:pt x="2794" y="12743"/>
                    <a:pt x="7768" y="7768"/>
                  </a:cubicBezTo>
                  <a:cubicBezTo>
                    <a:pt x="12743" y="2794"/>
                    <a:pt x="19489" y="0"/>
                    <a:pt x="26523" y="0"/>
                  </a:cubicBezTo>
                  <a:close/>
                </a:path>
              </a:pathLst>
            </a:custGeom>
            <a:solidFill>
              <a:srgbClr val="B3C2D8">
                <a:alpha val="31765"/>
              </a:srgbClr>
            </a:solidFill>
            <a:ln cap="rnd">
              <a:noFill/>
              <a:prstDash val="solid"/>
              <a:round/>
            </a:ln>
          </p:spPr>
        </p:sp>
        <p:sp>
          <p:nvSpPr>
            <p:cNvPr id="37" name="TextBox 17"/>
            <p:cNvSpPr txBox="1"/>
            <p:nvPr/>
          </p:nvSpPr>
          <p:spPr>
            <a:xfrm>
              <a:off x="0" y="-28575"/>
              <a:ext cx="1285346" cy="976851"/>
            </a:xfrm>
            <a:prstGeom prst="rect">
              <a:avLst/>
            </a:prstGeom>
          </p:spPr>
          <p:txBody>
            <a:bodyPr lIns="50800" tIns="50800" rIns="50800" bIns="50800" rtlCol="0" anchor="ctr"/>
            <a:p>
              <a:pPr marL="0" lvl="0" indent="0" algn="ctr">
                <a:lnSpc>
                  <a:spcPts val="2660"/>
                </a:lnSpc>
                <a:spcBef>
                  <a:spcPct val="0"/>
                </a:spcBef>
              </a:pPr>
            </a:p>
          </p:txBody>
        </p:sp>
      </p:grpSp>
      <p:grpSp>
        <p:nvGrpSpPr>
          <p:cNvPr id="38" name="Group 18"/>
          <p:cNvGrpSpPr/>
          <p:nvPr>
            <p:custDataLst>
              <p:tags r:id="rId13"/>
            </p:custDataLst>
          </p:nvPr>
        </p:nvGrpSpPr>
        <p:grpSpPr>
          <a:xfrm rot="-10800000">
            <a:off x="1599894" y="3807988"/>
            <a:ext cx="6129713" cy="676706"/>
            <a:chOff x="0" y="0"/>
            <a:chExt cx="1285346" cy="141899"/>
          </a:xfrm>
        </p:grpSpPr>
        <p:sp>
          <p:nvSpPr>
            <p:cNvPr id="39" name="Freeform 19"/>
            <p:cNvSpPr/>
            <p:nvPr>
              <p:custDataLst>
                <p:tags r:id="rId14"/>
              </p:custDataLst>
            </p:nvPr>
          </p:nvSpPr>
          <p:spPr>
            <a:xfrm>
              <a:off x="0" y="0"/>
              <a:ext cx="1285346" cy="141899"/>
            </a:xfrm>
            <a:custGeom>
              <a:avLst/>
              <a:gdLst/>
              <a:ahLst/>
              <a:cxnLst/>
              <a:rect l="l" t="t" r="r" b="b"/>
              <a:pathLst>
                <a:path w="1285346" h="141899">
                  <a:moveTo>
                    <a:pt x="16419" y="0"/>
                  </a:moveTo>
                  <a:lnTo>
                    <a:pt x="1268927" y="0"/>
                  </a:lnTo>
                  <a:cubicBezTo>
                    <a:pt x="1273281" y="0"/>
                    <a:pt x="1277458" y="1730"/>
                    <a:pt x="1280537" y="4809"/>
                  </a:cubicBezTo>
                  <a:cubicBezTo>
                    <a:pt x="1283616" y="7888"/>
                    <a:pt x="1285346" y="12065"/>
                    <a:pt x="1285346" y="16419"/>
                  </a:cubicBezTo>
                  <a:lnTo>
                    <a:pt x="1285346" y="125480"/>
                  </a:lnTo>
                  <a:cubicBezTo>
                    <a:pt x="1285346" y="129835"/>
                    <a:pt x="1283616" y="134011"/>
                    <a:pt x="1280537" y="137090"/>
                  </a:cubicBezTo>
                  <a:cubicBezTo>
                    <a:pt x="1277458" y="140169"/>
                    <a:pt x="1273281" y="141899"/>
                    <a:pt x="1268927" y="141899"/>
                  </a:cubicBezTo>
                  <a:lnTo>
                    <a:pt x="16419" y="141899"/>
                  </a:lnTo>
                  <a:cubicBezTo>
                    <a:pt x="12065" y="141899"/>
                    <a:pt x="7888" y="140169"/>
                    <a:pt x="4809" y="137090"/>
                  </a:cubicBezTo>
                  <a:cubicBezTo>
                    <a:pt x="1730" y="134011"/>
                    <a:pt x="0" y="129835"/>
                    <a:pt x="0" y="125480"/>
                  </a:cubicBezTo>
                  <a:lnTo>
                    <a:pt x="0" y="16419"/>
                  </a:lnTo>
                  <a:cubicBezTo>
                    <a:pt x="0" y="12065"/>
                    <a:pt x="1730" y="7888"/>
                    <a:pt x="4809" y="4809"/>
                  </a:cubicBezTo>
                  <a:cubicBezTo>
                    <a:pt x="7888" y="1730"/>
                    <a:pt x="12065" y="0"/>
                    <a:pt x="16419" y="0"/>
                  </a:cubicBezTo>
                  <a:close/>
                </a:path>
              </a:pathLst>
            </a:custGeom>
            <a:solidFill>
              <a:srgbClr val="5B7396"/>
            </a:solidFill>
            <a:ln cap="sq">
              <a:noFill/>
              <a:prstDash val="solid"/>
              <a:miter/>
            </a:ln>
          </p:spPr>
        </p:sp>
        <p:sp>
          <p:nvSpPr>
            <p:cNvPr id="40" name="TextBox 20"/>
            <p:cNvSpPr txBox="1"/>
            <p:nvPr/>
          </p:nvSpPr>
          <p:spPr>
            <a:xfrm>
              <a:off x="0" y="-57150"/>
              <a:ext cx="1285346" cy="199049"/>
            </a:xfrm>
            <a:prstGeom prst="rect">
              <a:avLst/>
            </a:prstGeom>
          </p:spPr>
          <p:txBody>
            <a:bodyPr lIns="50800" tIns="50800" rIns="50800" bIns="50800" rtlCol="0" anchor="ctr"/>
            <a:p>
              <a:pPr marL="0" lvl="0" indent="0" algn="ctr">
                <a:lnSpc>
                  <a:spcPts val="3105"/>
                </a:lnSpc>
                <a:spcBef>
                  <a:spcPct val="0"/>
                </a:spcBef>
              </a:pPr>
            </a:p>
          </p:txBody>
        </p:sp>
      </p:grpSp>
      <p:sp>
        <p:nvSpPr>
          <p:cNvPr id="44" name="TextBox 24"/>
          <p:cNvSpPr txBox="1"/>
          <p:nvPr>
            <p:custDataLst>
              <p:tags r:id="rId15"/>
            </p:custDataLst>
          </p:nvPr>
        </p:nvSpPr>
        <p:spPr>
          <a:xfrm>
            <a:off x="10899342" y="3800139"/>
            <a:ext cx="3259605" cy="560070"/>
          </a:xfrm>
          <a:prstGeom prst="rect">
            <a:avLst/>
          </a:prstGeom>
        </p:spPr>
        <p:txBody>
          <a:bodyPr lIns="0" tIns="0" rIns="0" bIns="0" rtlCol="0" anchor="t">
            <a:spAutoFit/>
          </a:bodyPr>
          <a:p>
            <a:pPr algn="ctr">
              <a:lnSpc>
                <a:spcPts val="4370"/>
              </a:lnSpc>
            </a:pPr>
            <a:r>
              <a:rPr lang="en-US" altLang="zh-CN" sz="32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Team combat</a:t>
            </a:r>
            <a:endParaRPr lang="en-US" altLang="zh-CN" sz="32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5" name="TextBox 25"/>
          <p:cNvSpPr txBox="1"/>
          <p:nvPr>
            <p:custDataLst>
              <p:tags r:id="rId16"/>
            </p:custDataLst>
          </p:nvPr>
        </p:nvSpPr>
        <p:spPr>
          <a:xfrm>
            <a:off x="9829800" y="4811395"/>
            <a:ext cx="5340350" cy="3877945"/>
          </a:xfrm>
          <a:prstGeom prst="rect">
            <a:avLst/>
          </a:prstGeom>
        </p:spPr>
        <p:txBody>
          <a:bodyPr wrap="square" lIns="0" tIns="0" rIns="0" bIns="0" rtlCol="0" anchor="t">
            <a:spAutoFit/>
          </a:bodyPr>
          <a:p>
            <a:pPr algn="just">
              <a:lnSpc>
                <a:spcPct val="100000"/>
              </a:lnSpc>
            </a:pPr>
            <a:r>
              <a:rPr lang="en-US" altLang="zh-CN" sz="3600">
                <a:solidFill>
                  <a:srgbClr val="1E1E1E"/>
                </a:solidFill>
                <a:ea typeface="思源黑体 2" panose="020B0500000000000000" charset="-122"/>
                <a:cs typeface="+mn-lt"/>
                <a:sym typeface="思源黑体 2" panose="020B0500000000000000" charset="-122"/>
              </a:rPr>
              <a:t>Let 4 agents participate in the game and each 2 of them can be viewed as a team. The final score is the sum of scores of each member, and the team with higher score wins.</a:t>
            </a:r>
            <a:endParaRPr lang="en-US" altLang="zh-CN" sz="3600">
              <a:solidFill>
                <a:srgbClr val="1E1E1E"/>
              </a:solidFill>
              <a:ea typeface="思源黑体 2" panose="020B0500000000000000" charset="-122"/>
              <a:cs typeface="+mn-lt"/>
              <a:sym typeface="思源黑体 2" panose="020B0500000000000000" charset="-122"/>
            </a:endParaRPr>
          </a:p>
        </p:txBody>
      </p:sp>
      <p:sp>
        <p:nvSpPr>
          <p:cNvPr id="46" name="TextBox 26"/>
          <p:cNvSpPr txBox="1"/>
          <p:nvPr>
            <p:custDataLst>
              <p:tags r:id="rId17"/>
            </p:custDataLst>
          </p:nvPr>
        </p:nvSpPr>
        <p:spPr>
          <a:xfrm>
            <a:off x="1360170" y="3844290"/>
            <a:ext cx="6630670" cy="560070"/>
          </a:xfrm>
          <a:prstGeom prst="rect">
            <a:avLst/>
          </a:prstGeom>
        </p:spPr>
        <p:txBody>
          <a:bodyPr wrap="square" lIns="0" tIns="0" rIns="0" bIns="0" rtlCol="0" anchor="t">
            <a:spAutoFit/>
          </a:bodyPr>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Calculate connected components</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7" name="TextBox 27"/>
          <p:cNvSpPr txBox="1"/>
          <p:nvPr>
            <p:custDataLst>
              <p:tags r:id="rId18"/>
            </p:custDataLst>
          </p:nvPr>
        </p:nvSpPr>
        <p:spPr>
          <a:xfrm>
            <a:off x="2209800" y="4757420"/>
            <a:ext cx="4977765" cy="3891915"/>
          </a:xfrm>
          <a:prstGeom prst="rect">
            <a:avLst/>
          </a:prstGeom>
        </p:spPr>
        <p:txBody>
          <a:bodyPr lIns="0" tIns="0" rIns="0" bIns="0" rtlCol="0" anchor="t">
            <a:noAutofit/>
          </a:bodyPr>
          <a:p>
            <a:pPr algn="l">
              <a:lnSpc>
                <a:spcPct val="100000"/>
              </a:lnSpc>
            </a:pPr>
            <a:r>
              <a:rPr lang="en-US" altLang="zh-CN" sz="3600">
                <a:solidFill>
                  <a:srgbClr val="1E1E1E"/>
                </a:solidFill>
                <a:ea typeface="思源黑体 2" panose="020B0500000000000000" charset="-122"/>
                <a:cs typeface="+mn-lt"/>
                <a:sym typeface="思源黑体 2" panose="020B0500000000000000" charset="-122"/>
              </a:rPr>
              <a:t>Instead of only judging on whether there is a connect four, we can count other connected components, such as ConnectThree , and re-evaluate the outcomes.</a:t>
            </a:r>
            <a:endParaRPr lang="en-US" altLang="zh-CN" sz="3600">
              <a:solidFill>
                <a:srgbClr val="1E1E1E"/>
              </a:solidFill>
              <a:ea typeface="思源黑体 2" panose="020B0500000000000000" charset="-122"/>
              <a:cs typeface="+mn-lt"/>
              <a:sym typeface="思源黑体 2" panose="020B0500000000000000" charset="-122"/>
            </a:endParaRPr>
          </a:p>
        </p:txBody>
      </p:sp>
      <p:sp>
        <p:nvSpPr>
          <p:cNvPr id="28" name="文本框 27"/>
          <p:cNvSpPr txBox="1"/>
          <p:nvPr/>
        </p:nvSpPr>
        <p:spPr>
          <a:xfrm>
            <a:off x="2438400" y="1790700"/>
            <a:ext cx="12814935" cy="1383665"/>
          </a:xfrm>
          <a:prstGeom prst="rect">
            <a:avLst/>
          </a:prstGeom>
          <a:noFill/>
        </p:spPr>
        <p:txBody>
          <a:bodyPr wrap="square" rtlCol="0">
            <a:spAutoFit/>
          </a:bodyPr>
          <a:p>
            <a:pPr>
              <a:lnSpc>
                <a:spcPct val="100000"/>
              </a:lnSpc>
            </a:pPr>
            <a:r>
              <a:rPr lang="en-US" altLang="zh-CN" sz="2800"/>
              <a:t>According to some existing experiments on the ConnectFour game, there exists some strategy that will definitely if the board is small, while it’s easy to draw if the board is large,  which is not fit for training AI. </a:t>
            </a:r>
            <a:endParaRPr lang="en-US" altLang="zh-CN" sz="2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96303" y="206067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217175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a:t>
            </a: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four</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3124200" y="3744595"/>
            <a:ext cx="1262697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 Core Project Contributions</a:t>
            </a:r>
            <a:endParaRPr lang="en-US" altLang="zh-CN" sz="72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9"/>
          <p:cNvGrpSpPr/>
          <p:nvPr/>
        </p:nvGrpSpPr>
        <p:grpSpPr>
          <a:xfrm rot="0">
            <a:off x="0" y="2476435"/>
            <a:ext cx="10212336" cy="5829913"/>
            <a:chOff x="0" y="0"/>
            <a:chExt cx="51489424" cy="29393752"/>
          </a:xfrm>
        </p:grpSpPr>
        <p:sp>
          <p:nvSpPr>
            <p:cNvPr id="10" name="Freeform 10"/>
            <p:cNvSpPr/>
            <p:nvPr/>
          </p:nvSpPr>
          <p:spPr>
            <a:xfrm>
              <a:off x="0" y="0"/>
              <a:ext cx="51489437" cy="29393744"/>
            </a:xfrm>
            <a:custGeom>
              <a:avLst/>
              <a:gdLst/>
              <a:ahLst/>
              <a:cxnLst/>
              <a:rect l="l" t="t" r="r" b="b"/>
              <a:pathLst>
                <a:path w="51489437" h="29393744">
                  <a:moveTo>
                    <a:pt x="0" y="0"/>
                  </a:moveTo>
                  <a:lnTo>
                    <a:pt x="51489437" y="0"/>
                  </a:lnTo>
                  <a:lnTo>
                    <a:pt x="51489437" y="29393744"/>
                  </a:lnTo>
                  <a:lnTo>
                    <a:pt x="0" y="29393744"/>
                  </a:lnTo>
                </a:path>
              </a:pathLst>
            </a:custGeom>
            <a:blipFill>
              <a:blip r:embed="rId1"/>
              <a:stretch>
                <a:fillRect l="-706" r="-706"/>
              </a:stretch>
            </a:blipFill>
          </p:spPr>
        </p:sp>
      </p:grpSp>
      <p:grpSp>
        <p:nvGrpSpPr>
          <p:cNvPr id="11" name="Group 11"/>
          <p:cNvGrpSpPr/>
          <p:nvPr/>
        </p:nvGrpSpPr>
        <p:grpSpPr>
          <a:xfrm rot="0">
            <a:off x="8845550" y="3162300"/>
            <a:ext cx="8713470" cy="4380230"/>
            <a:chOff x="-174573" y="-427807"/>
            <a:chExt cx="2848990" cy="2397542"/>
          </a:xfrm>
        </p:grpSpPr>
        <p:sp>
          <p:nvSpPr>
            <p:cNvPr id="12" name="Freeform 12"/>
            <p:cNvSpPr/>
            <p:nvPr/>
          </p:nvSpPr>
          <p:spPr>
            <a:xfrm>
              <a:off x="-174573" y="-427807"/>
              <a:ext cx="2848990" cy="2397542"/>
            </a:xfrm>
            <a:custGeom>
              <a:avLst/>
              <a:gdLst/>
              <a:ahLst/>
              <a:cxnLst/>
              <a:rect l="l" t="t" r="r" b="b"/>
              <a:pathLst>
                <a:path w="2674417" h="1137852">
                  <a:moveTo>
                    <a:pt x="0" y="0"/>
                  </a:moveTo>
                  <a:lnTo>
                    <a:pt x="2674417" y="0"/>
                  </a:lnTo>
                  <a:lnTo>
                    <a:pt x="2674417" y="1137852"/>
                  </a:lnTo>
                  <a:lnTo>
                    <a:pt x="0" y="1137852"/>
                  </a:lnTo>
                  <a:close/>
                </a:path>
              </a:pathLst>
            </a:custGeom>
            <a:solidFill>
              <a:srgbClr val="5B7396"/>
            </a:solidFill>
            <a:ln cap="sq">
              <a:noFill/>
              <a:prstDash val="solid"/>
              <a:miter/>
            </a:ln>
          </p:spPr>
          <p:txBody>
            <a:bodyPr/>
            <a:p>
              <a:endParaRPr lang="zh-CN" altLang="en-US"/>
            </a:p>
          </p:txBody>
        </p:sp>
        <p:sp>
          <p:nvSpPr>
            <p:cNvPr id="13" name="TextBox 13"/>
            <p:cNvSpPr txBox="1"/>
            <p:nvPr/>
          </p:nvSpPr>
          <p:spPr>
            <a:xfrm>
              <a:off x="0" y="-207015"/>
              <a:ext cx="2674417" cy="1175952"/>
            </a:xfrm>
            <a:prstGeom prst="rect">
              <a:avLst/>
            </a:prstGeom>
          </p:spPr>
          <p:txBody>
            <a:bodyPr lIns="50800" tIns="50800" rIns="50800" bIns="50800" rtlCol="0" anchor="ctr"/>
            <a:lstStyle/>
            <a:p>
              <a:pPr marL="0" lvl="0" indent="0" algn="ctr">
                <a:lnSpc>
                  <a:spcPts val="2660"/>
                </a:lnSpc>
                <a:spcBef>
                  <a:spcPct val="0"/>
                </a:spcBef>
              </a:pPr>
            </a:p>
          </p:txBody>
        </p:sp>
      </p:grpSp>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4343400" y="869315"/>
            <a:ext cx="11918315" cy="815340"/>
          </a:xfrm>
          <a:prstGeom prst="rect">
            <a:avLst/>
          </a:prstGeom>
        </p:spPr>
        <p:txBody>
          <a:bodyPr wrap="square" lIns="0" tIns="0" rIns="0" bIns="0" rtlCol="0" anchor="t">
            <a:spAutoFit/>
          </a:bodyPr>
          <a:lstStyle/>
          <a:p>
            <a:pPr algn="ctr">
              <a:lnSpc>
                <a:spcPts val="6360"/>
              </a:lnSpc>
            </a:pPr>
            <a:r>
              <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Core Project Contributions</a:t>
            </a:r>
            <a:endParaRPr lang="en-US" altLang="zh-CN" sz="6600">
              <a:solidFill>
                <a:srgbClr val="100F0D"/>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14" name="TextBox 14"/>
          <p:cNvSpPr txBox="1"/>
          <p:nvPr/>
        </p:nvSpPr>
        <p:spPr>
          <a:xfrm>
            <a:off x="9067800" y="3390900"/>
            <a:ext cx="8119110" cy="3524885"/>
          </a:xfrm>
          <a:prstGeom prst="rect">
            <a:avLst/>
          </a:prstGeom>
        </p:spPr>
        <p:txBody>
          <a:bodyPr lIns="0" tIns="0" rIns="0" bIns="0" rtlCol="0" anchor="t">
            <a:noAutofit/>
          </a:bodyPr>
          <a:lstStyle/>
          <a:p>
            <a:pPr algn="just">
              <a:lnSpc>
                <a:spcPct val="100000"/>
              </a:lnSpc>
            </a:pPr>
            <a:r>
              <a:rPr lang="en-US" altLang="zh-CN" sz="3200">
                <a:solidFill>
                  <a:schemeClr val="bg1"/>
                </a:solidFill>
                <a:ea typeface="思源黑体 2" panose="020B0500000000000000" charset="-122"/>
                <a:cs typeface="+mn-lt"/>
                <a:sym typeface="思源黑体 2" panose="020B0500000000000000" charset="-122"/>
              </a:rPr>
              <a:t> The existing AI algorithm is mainly minimax algorithm focusing on the 6 * 7 board game, which has already trained out a literally smartest AI, While this may not be as efficient when facing a larger game board. Our project tries to find out whether other methods can achieve an unexpected outcomes in a larger game board with different rules and more players.</a:t>
            </a:r>
            <a:endParaRPr lang="en-US" altLang="zh-CN" sz="3200">
              <a:solidFill>
                <a:schemeClr val="bg1"/>
              </a:solidFill>
              <a:ea typeface="思源黑体 2" panose="020B0500000000000000" charset="-122"/>
              <a:cs typeface="+mn-lt"/>
              <a:sym typeface="思源黑体 2" panose="020B0500000000000000" charset="-122"/>
            </a:endParaRPr>
          </a:p>
          <a:p>
            <a:pPr algn="just">
              <a:lnSpc>
                <a:spcPct val="100000"/>
              </a:lnSpc>
            </a:pPr>
            <a:endParaRPr lang="en-US" altLang="zh-CN" sz="3200">
              <a:solidFill>
                <a:schemeClr val="bg1"/>
              </a:solidFill>
              <a:ea typeface="思源黑体 2" panose="020B0500000000000000" charset="-122"/>
              <a:cs typeface="+mn-lt"/>
              <a:sym typeface="思源黑体 2" panose="020B0500000000000000" charset="-122"/>
            </a:endParaRPr>
          </a:p>
          <a:p>
            <a:pPr algn="just">
              <a:lnSpc>
                <a:spcPts val="2855"/>
              </a:lnSpc>
            </a:pPr>
            <a:endParaRPr lang="en-US" altLang="zh-CN" sz="3200">
              <a:solidFill>
                <a:schemeClr val="bg1"/>
              </a:solidFill>
              <a:ea typeface="思源黑体 2" panose="020B0500000000000000" charset="-122"/>
              <a:cs typeface="+mn-lt"/>
              <a:sym typeface="思源黑体 2" panose="020B05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7745252" y="484231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9730021" y="647409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0">
            <a:off x="1565391" y="6519718"/>
            <a:ext cx="3366158" cy="630807"/>
            <a:chOff x="0" y="0"/>
            <a:chExt cx="916223" cy="171697"/>
          </a:xfrm>
        </p:grpSpPr>
        <p:sp>
          <p:nvSpPr>
            <p:cNvPr id="5" name="Freeform 5"/>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5B7396"/>
            </a:solidFill>
          </p:spPr>
        </p:sp>
        <p:sp>
          <p:nvSpPr>
            <p:cNvPr id="6" name="TextBox 6"/>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7" name="Freeform 7"/>
          <p:cNvSpPr/>
          <p:nvPr/>
        </p:nvSpPr>
        <p:spPr>
          <a:xfrm>
            <a:off x="1880431"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5162608" y="6519718"/>
            <a:ext cx="3366158" cy="630807"/>
            <a:chOff x="0" y="0"/>
            <a:chExt cx="916223" cy="171697"/>
          </a:xfrm>
        </p:grpSpPr>
        <p:sp>
          <p:nvSpPr>
            <p:cNvPr id="9" name="Freeform 9"/>
            <p:cNvSpPr/>
            <p:nvPr/>
          </p:nvSpPr>
          <p:spPr>
            <a:xfrm>
              <a:off x="0" y="0"/>
              <a:ext cx="916223" cy="171697"/>
            </a:xfrm>
            <a:custGeom>
              <a:avLst/>
              <a:gdLst/>
              <a:ahLst/>
              <a:cxnLst/>
              <a:rect l="l" t="t" r="r" b="b"/>
              <a:pathLst>
                <a:path w="916223" h="171697">
                  <a:moveTo>
                    <a:pt x="85849" y="0"/>
                  </a:moveTo>
                  <a:lnTo>
                    <a:pt x="830375" y="0"/>
                  </a:lnTo>
                  <a:cubicBezTo>
                    <a:pt x="853143" y="0"/>
                    <a:pt x="874979" y="9045"/>
                    <a:pt x="891079" y="25144"/>
                  </a:cubicBezTo>
                  <a:cubicBezTo>
                    <a:pt x="907178" y="41244"/>
                    <a:pt x="916223" y="63080"/>
                    <a:pt x="916223" y="85849"/>
                  </a:cubicBezTo>
                  <a:lnTo>
                    <a:pt x="916223" y="85849"/>
                  </a:lnTo>
                  <a:cubicBezTo>
                    <a:pt x="916223" y="133261"/>
                    <a:pt x="877787" y="171697"/>
                    <a:pt x="830375" y="171697"/>
                  </a:cubicBezTo>
                  <a:lnTo>
                    <a:pt x="85849" y="171697"/>
                  </a:lnTo>
                  <a:cubicBezTo>
                    <a:pt x="38436" y="171697"/>
                    <a:pt x="0" y="133261"/>
                    <a:pt x="0" y="85849"/>
                  </a:cubicBezTo>
                  <a:lnTo>
                    <a:pt x="0" y="85849"/>
                  </a:lnTo>
                  <a:cubicBezTo>
                    <a:pt x="0" y="38436"/>
                    <a:pt x="38436" y="0"/>
                    <a:pt x="85849" y="0"/>
                  </a:cubicBezTo>
                  <a:close/>
                </a:path>
              </a:pathLst>
            </a:custGeom>
            <a:solidFill>
              <a:srgbClr val="000000">
                <a:alpha val="0"/>
              </a:srgbClr>
            </a:solidFill>
            <a:ln w="19050" cap="rnd">
              <a:solidFill>
                <a:srgbClr val="5B7396"/>
              </a:solidFill>
              <a:prstDash val="solid"/>
              <a:round/>
            </a:ln>
          </p:spPr>
        </p:sp>
        <p:sp>
          <p:nvSpPr>
            <p:cNvPr id="10" name="TextBox 10"/>
            <p:cNvSpPr txBox="1"/>
            <p:nvPr/>
          </p:nvSpPr>
          <p:spPr>
            <a:xfrm>
              <a:off x="0" y="-57150"/>
              <a:ext cx="916223" cy="228847"/>
            </a:xfrm>
            <a:prstGeom prst="rect">
              <a:avLst/>
            </a:prstGeom>
          </p:spPr>
          <p:txBody>
            <a:bodyPr lIns="50800" tIns="50800" rIns="50800" bIns="50800" rtlCol="0" anchor="ctr"/>
            <a:lstStyle/>
            <a:p>
              <a:pPr algn="ctr">
                <a:lnSpc>
                  <a:spcPts val="3210"/>
                </a:lnSpc>
              </a:pPr>
            </a:p>
          </p:txBody>
        </p:sp>
      </p:grpSp>
      <p:sp>
        <p:nvSpPr>
          <p:cNvPr id="11" name="Freeform 11"/>
          <p:cNvSpPr/>
          <p:nvPr/>
        </p:nvSpPr>
        <p:spPr>
          <a:xfrm>
            <a:off x="5477648" y="6631268"/>
            <a:ext cx="382735" cy="407707"/>
          </a:xfrm>
          <a:custGeom>
            <a:avLst/>
            <a:gdLst/>
            <a:ahLst/>
            <a:cxnLst/>
            <a:rect l="l" t="t" r="r" b="b"/>
            <a:pathLst>
              <a:path w="382735" h="407707">
                <a:moveTo>
                  <a:pt x="0" y="0"/>
                </a:moveTo>
                <a:lnTo>
                  <a:pt x="382735" y="0"/>
                </a:lnTo>
                <a:lnTo>
                  <a:pt x="382735" y="407706"/>
                </a:lnTo>
                <a:lnTo>
                  <a:pt x="0" y="40770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1828800" y="3771900"/>
            <a:ext cx="16993870" cy="1816735"/>
          </a:xfrm>
          <a:prstGeom prst="rect">
            <a:avLst/>
          </a:prstGeom>
        </p:spPr>
        <p:txBody>
          <a:bodyPr wrap="square" lIns="0" tIns="0" rIns="0" bIns="0" rtlCol="0" anchor="t">
            <a:spAutoFit/>
          </a:bodyPr>
          <a:lstStyle/>
          <a:p>
            <a:pPr algn="l">
              <a:lnSpc>
                <a:spcPts val="14170"/>
              </a:lnSpc>
            </a:pPr>
            <a:r>
              <a:rPr lang="en-US" sz="10195">
                <a:solidFill>
                  <a:srgbClr val="1E1E1E"/>
                </a:solidFill>
                <a:latin typeface="+mj-lt"/>
                <a:ea typeface="UD Digi Kyokasho N-B" panose="02020700000000000000" charset="-128"/>
                <a:cs typeface="+mj-lt"/>
                <a:sym typeface="字由点字倔强黑" panose="00020600040101010101" charset="-122"/>
              </a:rPr>
              <a:t>QUESTION &amp; ANSWER</a:t>
            </a:r>
            <a:endParaRPr lang="en-US" sz="10195">
              <a:solidFill>
                <a:srgbClr val="1E1E1E"/>
              </a:solidFill>
              <a:latin typeface="+mj-lt"/>
              <a:ea typeface="UD Digi Kyokasho N-B" panose="02020700000000000000" charset="-128"/>
              <a:cs typeface="+mj-lt"/>
              <a:sym typeface="字由点字倔强黑" panose="00020600040101010101" charset="-122"/>
            </a:endParaRPr>
          </a:p>
        </p:txBody>
      </p:sp>
      <p:sp>
        <p:nvSpPr>
          <p:cNvPr id="13" name="TextBox 13"/>
          <p:cNvSpPr txBox="1"/>
          <p:nvPr/>
        </p:nvSpPr>
        <p:spPr>
          <a:xfrm>
            <a:off x="1565391" y="2147615"/>
            <a:ext cx="6423473" cy="1695381"/>
          </a:xfrm>
          <a:prstGeom prst="rect">
            <a:avLst/>
          </a:prstGeom>
        </p:spPr>
        <p:txBody>
          <a:bodyPr lIns="0" tIns="0" rIns="0" bIns="0" rtlCol="0" anchor="t">
            <a:spAutoFit/>
          </a:bodyPr>
          <a:lstStyle/>
          <a:p>
            <a:pPr algn="l">
              <a:lnSpc>
                <a:spcPts val="12530"/>
              </a:lnSpc>
            </a:pPr>
            <a:r>
              <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rPr>
              <a:t>Thank you</a:t>
            </a:r>
            <a:endParaRPr lang="en-US" sz="8295" b="1">
              <a:solidFill>
                <a:srgbClr val="5B7396"/>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sp>
        <p:nvSpPr>
          <p:cNvPr id="15" name="TextBox 15"/>
          <p:cNvSpPr txBox="1"/>
          <p:nvPr/>
        </p:nvSpPr>
        <p:spPr>
          <a:xfrm>
            <a:off x="2373841" y="6609832"/>
            <a:ext cx="2409840" cy="398145"/>
          </a:xfrm>
          <a:prstGeom prst="rect">
            <a:avLst/>
          </a:prstGeom>
        </p:spPr>
        <p:txBody>
          <a:bodyPr lIns="0" tIns="0" rIns="0" bIns="0" rtlCol="0" anchor="t">
            <a:spAutoFit/>
          </a:bodyPr>
          <a:lstStyle/>
          <a:p>
            <a:pPr algn="l">
              <a:lnSpc>
                <a:spcPts val="3105"/>
              </a:lnSpc>
            </a:pPr>
            <a:r>
              <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group  17</a:t>
            </a:r>
            <a:endParaRPr lang="en-US" sz="222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6" name="TextBox 16"/>
          <p:cNvSpPr txBox="1"/>
          <p:nvPr/>
        </p:nvSpPr>
        <p:spPr>
          <a:xfrm>
            <a:off x="5971059" y="6609832"/>
            <a:ext cx="2409840" cy="398145"/>
          </a:xfrm>
          <a:prstGeom prst="rect">
            <a:avLst/>
          </a:prstGeom>
        </p:spPr>
        <p:txBody>
          <a:bodyPr lIns="0" tIns="0" rIns="0" bIns="0" rtlCol="0" anchor="t">
            <a:spAutoFit/>
          </a:bodyPr>
          <a:lstStyle/>
          <a:p>
            <a:pPr algn="l">
              <a:lnSpc>
                <a:spcPts val="3105"/>
              </a:lnSpc>
            </a:pPr>
            <a:r>
              <a:rPr lang="zh-CN" alt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章顺杰，罗天辰</a:t>
            </a:r>
            <a:endParaRPr lang="en-US" sz="2220">
              <a:solidFill>
                <a:srgbClr val="1E1E1E"/>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7" name="Freeform 17"/>
          <p:cNvSpPr/>
          <p:nvPr/>
        </p:nvSpPr>
        <p:spPr>
          <a:xfrm>
            <a:off x="1183168" y="-4844097"/>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9">
              <a:alphaModFix amt="35000"/>
              <a:extLst>
                <a:ext uri="{96DAC541-7B7A-43D3-8B79-37D633B846F1}">
                  <asvg:svgBlip xmlns:asvg="http://schemas.microsoft.com/office/drawing/2016/SVG/main" r:embed="rId10"/>
                </a:ext>
              </a:extLst>
            </a:blip>
            <a:stretch>
              <a:fillRect/>
            </a:stretch>
          </a:blipFill>
          <a:ln cap="sq">
            <a:noFill/>
            <a:prstDash val="solid"/>
            <a:miter/>
          </a:ln>
        </p:spPr>
      </p:sp>
      <p:sp>
        <p:nvSpPr>
          <p:cNvPr id="18" name="Freeform 18"/>
          <p:cNvSpPr/>
          <p:nvPr/>
        </p:nvSpPr>
        <p:spPr>
          <a:xfrm flipH="1" flipV="1">
            <a:off x="-2985814" y="-889353"/>
            <a:ext cx="6234284" cy="2864817"/>
          </a:xfrm>
          <a:custGeom>
            <a:avLst/>
            <a:gdLst/>
            <a:ahLst/>
            <a:cxnLst/>
            <a:rect l="l" t="t" r="r" b="b"/>
            <a:pathLst>
              <a:path w="6234284" h="2864817">
                <a:moveTo>
                  <a:pt x="6234284" y="2864816"/>
                </a:moveTo>
                <a:lnTo>
                  <a:pt x="0" y="2864816"/>
                </a:lnTo>
                <a:lnTo>
                  <a:pt x="0" y="0"/>
                </a:lnTo>
                <a:lnTo>
                  <a:pt x="6234284" y="0"/>
                </a:lnTo>
                <a:lnTo>
                  <a:pt x="6234284" y="2864816"/>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19" name="Freeform 19"/>
          <p:cNvSpPr/>
          <p:nvPr/>
        </p:nvSpPr>
        <p:spPr>
          <a:xfrm rot="-158484">
            <a:off x="11596700" y="6508618"/>
            <a:ext cx="13022180" cy="5984032"/>
          </a:xfrm>
          <a:custGeom>
            <a:avLst/>
            <a:gdLst/>
            <a:ahLst/>
            <a:cxnLst/>
            <a:rect l="l" t="t" r="r" b="b"/>
            <a:pathLst>
              <a:path w="13022180" h="5984032">
                <a:moveTo>
                  <a:pt x="0" y="0"/>
                </a:moveTo>
                <a:lnTo>
                  <a:pt x="13022179" y="0"/>
                </a:lnTo>
                <a:lnTo>
                  <a:pt x="13022179" y="5984033"/>
                </a:lnTo>
                <a:lnTo>
                  <a:pt x="0" y="59840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072056">
            <a:off x="-4765044" y="-772803"/>
            <a:ext cx="9530089" cy="4585031"/>
            <a:chOff x="0" y="0"/>
            <a:chExt cx="12706785" cy="6113375"/>
          </a:xfrm>
        </p:grpSpPr>
        <p:sp>
          <p:nvSpPr>
            <p:cNvPr id="3" name="Freeform 3"/>
            <p:cNvSpPr/>
            <p:nvPr/>
          </p:nvSpPr>
          <p:spPr>
            <a:xfrm rot="-158484">
              <a:off x="97120" y="220153"/>
              <a:ext cx="9656526" cy="4437427"/>
            </a:xfrm>
            <a:custGeom>
              <a:avLst/>
              <a:gdLst/>
              <a:ahLst/>
              <a:cxnLst/>
              <a:rect l="l" t="t" r="r" b="b"/>
              <a:pathLst>
                <a:path w="9656526" h="4437427">
                  <a:moveTo>
                    <a:pt x="0" y="0"/>
                  </a:moveTo>
                  <a:lnTo>
                    <a:pt x="9656526" y="0"/>
                  </a:lnTo>
                  <a:lnTo>
                    <a:pt x="9656526" y="4437427"/>
                  </a:lnTo>
                  <a:lnTo>
                    <a:pt x="0" y="443742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Freeform 4"/>
            <p:cNvSpPr/>
            <p:nvPr/>
          </p:nvSpPr>
          <p:spPr>
            <a:xfrm rot="-158484">
              <a:off x="1568914" y="1430194"/>
              <a:ext cx="9656526" cy="4437427"/>
            </a:xfrm>
            <a:custGeom>
              <a:avLst/>
              <a:gdLst/>
              <a:ahLst/>
              <a:cxnLst/>
              <a:rect l="l" t="t" r="r" b="b"/>
              <a:pathLst>
                <a:path w="9656526" h="4437427">
                  <a:moveTo>
                    <a:pt x="0" y="0"/>
                  </a:moveTo>
                  <a:lnTo>
                    <a:pt x="9656527" y="0"/>
                  </a:lnTo>
                  <a:lnTo>
                    <a:pt x="9656527" y="4437426"/>
                  </a:lnTo>
                  <a:lnTo>
                    <a:pt x="0" y="44374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58484">
              <a:off x="2953139" y="1455795"/>
              <a:ext cx="9656526" cy="4437427"/>
            </a:xfrm>
            <a:custGeom>
              <a:avLst/>
              <a:gdLst/>
              <a:ahLst/>
              <a:cxnLst/>
              <a:rect l="l" t="t" r="r" b="b"/>
              <a:pathLst>
                <a:path w="9656526" h="4437427">
                  <a:moveTo>
                    <a:pt x="0" y="0"/>
                  </a:moveTo>
                  <a:lnTo>
                    <a:pt x="9656527" y="0"/>
                  </a:lnTo>
                  <a:lnTo>
                    <a:pt x="9656527" y="4437427"/>
                  </a:lnTo>
                  <a:lnTo>
                    <a:pt x="0" y="443742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6" name="TextBox 6"/>
          <p:cNvSpPr txBox="1"/>
          <p:nvPr/>
        </p:nvSpPr>
        <p:spPr>
          <a:xfrm>
            <a:off x="5334000" y="1833880"/>
            <a:ext cx="7935595" cy="1967865"/>
          </a:xfrm>
          <a:prstGeom prst="rect">
            <a:avLst/>
          </a:prstGeom>
        </p:spPr>
        <p:txBody>
          <a:bodyPr wrap="square" lIns="0" tIns="0" rIns="0" bIns="0" rtlCol="0" anchor="t">
            <a:spAutoFit/>
          </a:bodyPr>
          <a:lstStyle/>
          <a:p>
            <a:pPr algn="ctr">
              <a:lnSpc>
                <a:spcPts val="15345"/>
              </a:lnSpc>
            </a:pPr>
            <a:r>
              <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Contents</a:t>
            </a:r>
            <a:endParaRPr lang="en-US" altLang="zh-CN" sz="106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7" name="Group 7"/>
          <p:cNvGrpSpPr/>
          <p:nvPr>
            <p:custDataLst>
              <p:tags r:id="rId7"/>
            </p:custDataLst>
          </p:nvPr>
        </p:nvGrpSpPr>
        <p:grpSpPr>
          <a:xfrm rot="0">
            <a:off x="2996838" y="4610100"/>
            <a:ext cx="5623387" cy="1370682"/>
            <a:chOff x="0" y="0"/>
            <a:chExt cx="1481057" cy="361003"/>
          </a:xfrm>
        </p:grpSpPr>
        <p:sp>
          <p:nvSpPr>
            <p:cNvPr id="8" name="Freeform 8"/>
            <p:cNvSpPr/>
            <p:nvPr>
              <p:custDataLst>
                <p:tags r:id="rId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9" name="TextBox 9"/>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0" name="TextBox 10"/>
          <p:cNvSpPr txBox="1"/>
          <p:nvPr>
            <p:custDataLst>
              <p:tags r:id="rId9"/>
            </p:custDataLst>
          </p:nvPr>
        </p:nvSpPr>
        <p:spPr>
          <a:xfrm>
            <a:off x="3744825" y="4790871"/>
            <a:ext cx="4882260" cy="676910"/>
          </a:xfrm>
          <a:prstGeom prst="rect">
            <a:avLst/>
          </a:prstGeom>
        </p:spPr>
        <p:txBody>
          <a:bodyPr lIns="0" tIns="0" rIns="0" bIns="0" rtlCol="0" anchor="t">
            <a:spAutoFit/>
          </a:bodyPr>
          <a:lstStyle/>
          <a:p>
            <a:pPr algn="l">
              <a:lnSpc>
                <a:spcPts val="5280"/>
              </a:lnSpc>
            </a:pPr>
            <a:r>
              <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introduction</a:t>
            </a:r>
            <a:endParaRPr lang="en-US"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11" name="TextBox 11"/>
          <p:cNvSpPr txBox="1"/>
          <p:nvPr>
            <p:custDataLst>
              <p:tags r:id="rId10"/>
            </p:custDataLst>
          </p:nvPr>
        </p:nvSpPr>
        <p:spPr>
          <a:xfrm>
            <a:off x="3810230" y="5527597"/>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Gaming  Background </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12" name="Group 12"/>
          <p:cNvGrpSpPr/>
          <p:nvPr>
            <p:custDataLst>
              <p:tags r:id="rId11"/>
            </p:custDataLst>
          </p:nvPr>
        </p:nvGrpSpPr>
        <p:grpSpPr>
          <a:xfrm rot="0">
            <a:off x="2568467" y="4867071"/>
            <a:ext cx="856741" cy="856741"/>
            <a:chOff x="0" y="0"/>
            <a:chExt cx="812800" cy="812800"/>
          </a:xfrm>
        </p:grpSpPr>
        <p:sp>
          <p:nvSpPr>
            <p:cNvPr id="13" name="Freeform 13"/>
            <p:cNvSpPr/>
            <p:nvPr>
              <p:custDataLst>
                <p:tags r:id="rId1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15" name="TextBox 15"/>
          <p:cNvSpPr txBox="1"/>
          <p:nvPr>
            <p:custDataLst>
              <p:tags r:id="rId13"/>
            </p:custDataLst>
          </p:nvPr>
        </p:nvSpPr>
        <p:spPr>
          <a:xfrm>
            <a:off x="2526264"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01</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16" name="Group 16"/>
          <p:cNvGrpSpPr/>
          <p:nvPr>
            <p:custDataLst>
              <p:tags r:id="rId14"/>
            </p:custDataLst>
          </p:nvPr>
        </p:nvGrpSpPr>
        <p:grpSpPr>
          <a:xfrm rot="0">
            <a:off x="10131488" y="4610100"/>
            <a:ext cx="5623387" cy="1370682"/>
            <a:chOff x="0" y="0"/>
            <a:chExt cx="1481057" cy="361003"/>
          </a:xfrm>
        </p:grpSpPr>
        <p:sp>
          <p:nvSpPr>
            <p:cNvPr id="17" name="Freeform 17"/>
            <p:cNvSpPr/>
            <p:nvPr>
              <p:custDataLst>
                <p:tags r:id="rId15"/>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18" name="TextBox 18"/>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19" name="TextBox 19"/>
          <p:cNvSpPr txBox="1"/>
          <p:nvPr>
            <p:custDataLst>
              <p:tags r:id="rId16"/>
            </p:custDataLst>
          </p:nvPr>
        </p:nvSpPr>
        <p:spPr>
          <a:xfrm>
            <a:off x="10879475" y="4790871"/>
            <a:ext cx="4882260" cy="676910"/>
          </a:xfrm>
          <a:prstGeom prst="rect">
            <a:avLst/>
          </a:prstGeom>
        </p:spPr>
        <p:txBody>
          <a:bodyPr lIns="0" tIns="0" rIns="0" bIns="0" rtlCol="0" anchor="t">
            <a:spAutoFit/>
          </a:bodyPr>
          <a:lstStyle/>
          <a:p>
            <a:pPr algn="l">
              <a:lnSpc>
                <a:spcPts val="5280"/>
              </a:lnSpc>
            </a:pPr>
            <a:r>
              <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altLang="zh-CN" sz="44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0" name="TextBox 20"/>
          <p:cNvSpPr txBox="1"/>
          <p:nvPr>
            <p:custDataLst>
              <p:tags r:id="rId17"/>
            </p:custDataLst>
          </p:nvPr>
        </p:nvSpPr>
        <p:spPr>
          <a:xfrm>
            <a:off x="10879455" y="5504815"/>
            <a:ext cx="4779645" cy="398145"/>
          </a:xfrm>
          <a:prstGeom prst="rect">
            <a:avLst/>
          </a:prstGeom>
        </p:spPr>
        <p:txBody>
          <a:bodyPr lIns="0" tIns="0" rIns="0" bIns="0" rtlCol="0" anchor="t">
            <a:noAutofit/>
          </a:bodyPr>
          <a:lstStyle/>
          <a:p>
            <a:pPr marL="0" lvl="0" indent="0" algn="l">
              <a:lnSpc>
                <a:spcPts val="1680"/>
              </a:lnSpc>
              <a:spcBef>
                <a:spcPct val="0"/>
              </a:spcBef>
            </a:pP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Description </a:t>
            </a:r>
            <a:r>
              <a:rPr lang="en-US" altLang="zh-CN"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of this game</a:t>
            </a:r>
            <a:endParaRPr lang="zh-CN" alt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21" name="Group 21"/>
          <p:cNvGrpSpPr/>
          <p:nvPr>
            <p:custDataLst>
              <p:tags r:id="rId18"/>
            </p:custDataLst>
          </p:nvPr>
        </p:nvGrpSpPr>
        <p:grpSpPr>
          <a:xfrm rot="0">
            <a:off x="9703118" y="4867071"/>
            <a:ext cx="856741" cy="856741"/>
            <a:chOff x="0" y="0"/>
            <a:chExt cx="812800" cy="812800"/>
          </a:xfrm>
        </p:grpSpPr>
        <p:sp>
          <p:nvSpPr>
            <p:cNvPr id="22" name="Freeform 22"/>
            <p:cNvSpPr/>
            <p:nvPr>
              <p:custDataLst>
                <p:tags r:id="rId19"/>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24" name="TextBox 24"/>
          <p:cNvSpPr txBox="1"/>
          <p:nvPr>
            <p:custDataLst>
              <p:tags r:id="rId20"/>
            </p:custDataLst>
          </p:nvPr>
        </p:nvSpPr>
        <p:spPr>
          <a:xfrm>
            <a:off x="9660915" y="4953205"/>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02</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25" name="Group 25"/>
          <p:cNvGrpSpPr/>
          <p:nvPr>
            <p:custDataLst>
              <p:tags r:id="rId21"/>
            </p:custDataLst>
          </p:nvPr>
        </p:nvGrpSpPr>
        <p:grpSpPr>
          <a:xfrm rot="0">
            <a:off x="3039110" y="6674485"/>
            <a:ext cx="5623560" cy="1643380"/>
            <a:chOff x="0" y="0"/>
            <a:chExt cx="1481057" cy="361003"/>
          </a:xfrm>
        </p:grpSpPr>
        <p:sp>
          <p:nvSpPr>
            <p:cNvPr id="26" name="Freeform 26"/>
            <p:cNvSpPr/>
            <p:nvPr>
              <p:custDataLst>
                <p:tags r:id="rId22"/>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27" name="TextBox 27"/>
            <p:cNvSpPr txBox="1"/>
            <p:nvPr/>
          </p:nvSpPr>
          <p:spPr>
            <a:xfrm>
              <a:off x="0" y="-57150"/>
              <a:ext cx="1481057" cy="418153"/>
            </a:xfrm>
            <a:prstGeom prst="rect">
              <a:avLst/>
            </a:prstGeom>
          </p:spPr>
          <p:txBody>
            <a:bodyPr lIns="50800" tIns="50800" rIns="50800" bIns="50800" rtlCol="0" anchor="ctr"/>
            <a:lstStyle/>
            <a:p>
              <a:pPr marL="0" lvl="0" indent="0" algn="ctr">
                <a:lnSpc>
                  <a:spcPts val="3105"/>
                </a:lnSpc>
                <a:spcBef>
                  <a:spcPct val="0"/>
                </a:spcBef>
              </a:pPr>
            </a:p>
          </p:txBody>
        </p:sp>
      </p:grpSp>
      <p:sp>
        <p:nvSpPr>
          <p:cNvPr id="28" name="TextBox 28"/>
          <p:cNvSpPr txBox="1"/>
          <p:nvPr>
            <p:custDataLst>
              <p:tags r:id="rId23"/>
            </p:custDataLst>
          </p:nvPr>
        </p:nvSpPr>
        <p:spPr>
          <a:xfrm>
            <a:off x="3538855" y="6591300"/>
            <a:ext cx="587311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Solution  ideas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comparative experiments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30" name="Group 30"/>
          <p:cNvGrpSpPr/>
          <p:nvPr>
            <p:custDataLst>
              <p:tags r:id="rId24"/>
            </p:custDataLst>
          </p:nvPr>
        </p:nvGrpSpPr>
        <p:grpSpPr>
          <a:xfrm rot="0">
            <a:off x="2610670" y="6931565"/>
            <a:ext cx="856741" cy="856741"/>
            <a:chOff x="0" y="0"/>
            <a:chExt cx="812800" cy="812800"/>
          </a:xfrm>
        </p:grpSpPr>
        <p:sp>
          <p:nvSpPr>
            <p:cNvPr id="31" name="Freeform 31"/>
            <p:cNvSpPr/>
            <p:nvPr>
              <p:custDataLst>
                <p:tags r:id="rId25"/>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32" name="TextBox 32"/>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33" name="TextBox 33"/>
          <p:cNvSpPr txBox="1"/>
          <p:nvPr>
            <p:custDataLst>
              <p:tags r:id="rId26"/>
            </p:custDataLst>
          </p:nvPr>
        </p:nvSpPr>
        <p:spPr>
          <a:xfrm>
            <a:off x="2568467"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34" name="Group 34"/>
          <p:cNvGrpSpPr/>
          <p:nvPr>
            <p:custDataLst>
              <p:tags r:id="rId27"/>
            </p:custDataLst>
          </p:nvPr>
        </p:nvGrpSpPr>
        <p:grpSpPr>
          <a:xfrm rot="0">
            <a:off x="10131425" y="6674485"/>
            <a:ext cx="5623560" cy="1647825"/>
            <a:chOff x="0" y="0"/>
            <a:chExt cx="1481057" cy="361003"/>
          </a:xfrm>
        </p:grpSpPr>
        <p:sp>
          <p:nvSpPr>
            <p:cNvPr id="35" name="Freeform 35"/>
            <p:cNvSpPr/>
            <p:nvPr>
              <p:custDataLst>
                <p:tags r:id="rId28"/>
              </p:custDataLst>
            </p:nvPr>
          </p:nvSpPr>
          <p:spPr>
            <a:xfrm>
              <a:off x="0" y="0"/>
              <a:ext cx="1481056" cy="361003"/>
            </a:xfrm>
            <a:custGeom>
              <a:avLst/>
              <a:gdLst/>
              <a:ahLst/>
              <a:cxnLst/>
              <a:rect l="l" t="t" r="r" b="b"/>
              <a:pathLst>
                <a:path w="1481056" h="361003">
                  <a:moveTo>
                    <a:pt x="0" y="0"/>
                  </a:moveTo>
                  <a:lnTo>
                    <a:pt x="1481056" y="0"/>
                  </a:lnTo>
                  <a:lnTo>
                    <a:pt x="1481056" y="361003"/>
                  </a:lnTo>
                  <a:lnTo>
                    <a:pt x="0" y="361003"/>
                  </a:lnTo>
                  <a:close/>
                </a:path>
              </a:pathLst>
            </a:custGeom>
            <a:solidFill>
              <a:srgbClr val="CBDCDE">
                <a:alpha val="48627"/>
              </a:srgbClr>
            </a:solidFill>
            <a:ln cap="sq">
              <a:noFill/>
              <a:prstDash val="solid"/>
              <a:miter/>
            </a:ln>
          </p:spPr>
        </p:sp>
        <p:sp>
          <p:nvSpPr>
            <p:cNvPr id="36" name="TextBox 36"/>
            <p:cNvSpPr txBox="1"/>
            <p:nvPr/>
          </p:nvSpPr>
          <p:spPr>
            <a:xfrm>
              <a:off x="0" y="-57150"/>
              <a:ext cx="1481057" cy="418153"/>
            </a:xfrm>
            <a:prstGeom prst="rect">
              <a:avLst/>
            </a:prstGeom>
          </p:spPr>
          <p:txBody>
            <a:bodyPr lIns="50800" tIns="50800" rIns="50800" bIns="50800" rtlCol="0" anchor="ctr"/>
            <a:lstStyle/>
            <a:p>
              <a:pPr algn="ctr">
                <a:lnSpc>
                  <a:spcPts val="3105"/>
                </a:lnSpc>
              </a:pPr>
            </a:p>
          </p:txBody>
        </p:sp>
      </p:grpSp>
      <p:sp>
        <p:nvSpPr>
          <p:cNvPr id="37" name="TextBox 37"/>
          <p:cNvSpPr txBox="1"/>
          <p:nvPr>
            <p:custDataLst>
              <p:tags r:id="rId29"/>
            </p:custDataLst>
          </p:nvPr>
        </p:nvSpPr>
        <p:spPr>
          <a:xfrm>
            <a:off x="10820400" y="6607810"/>
            <a:ext cx="7134225" cy="1353820"/>
          </a:xfrm>
          <a:prstGeom prst="rect">
            <a:avLst/>
          </a:prstGeom>
        </p:spPr>
        <p:txBody>
          <a:bodyPr wrap="square" lIns="0" tIns="0" rIns="0" bIns="0" rtlCol="0" anchor="t">
            <a:spAutoFit/>
          </a:bodyPr>
          <a:lstStyle/>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Results  &amp; </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l">
              <a:lnSpc>
                <a:spcPts val="5280"/>
              </a:lnSpc>
            </a:pPr>
            <a:r>
              <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Contributions</a:t>
            </a:r>
            <a:endParaRPr lang="en-US" altLang="zh-CN" sz="36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8" name="TextBox 38"/>
          <p:cNvSpPr txBox="1"/>
          <p:nvPr>
            <p:custDataLst>
              <p:tags r:id="rId30"/>
            </p:custDataLst>
          </p:nvPr>
        </p:nvSpPr>
        <p:spPr>
          <a:xfrm>
            <a:off x="10982345" y="7962930"/>
            <a:ext cx="4779843" cy="215265"/>
          </a:xfrm>
          <a:prstGeom prst="rect">
            <a:avLst/>
          </a:prstGeom>
        </p:spPr>
        <p:txBody>
          <a:bodyPr lIns="0" tIns="0" rIns="0" bIns="0" rtlCol="0" anchor="t">
            <a:spAutoFit/>
          </a:bodyPr>
          <a:lstStyle/>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Summary this project</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grpSp>
        <p:nvGrpSpPr>
          <p:cNvPr id="39" name="Group 39"/>
          <p:cNvGrpSpPr/>
          <p:nvPr>
            <p:custDataLst>
              <p:tags r:id="rId31"/>
            </p:custDataLst>
          </p:nvPr>
        </p:nvGrpSpPr>
        <p:grpSpPr>
          <a:xfrm rot="0">
            <a:off x="9703118" y="6931565"/>
            <a:ext cx="856741" cy="856741"/>
            <a:chOff x="0" y="0"/>
            <a:chExt cx="812800" cy="812800"/>
          </a:xfrm>
        </p:grpSpPr>
        <p:sp>
          <p:nvSpPr>
            <p:cNvPr id="40" name="Freeform 40"/>
            <p:cNvSpPr/>
            <p:nvPr>
              <p:custDataLst>
                <p:tags r:id="rId32"/>
              </p:custDataLst>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B7396"/>
            </a:solidFill>
            <a:ln cap="sq">
              <a:noFill/>
              <a:prstDash val="solid"/>
              <a:miter/>
            </a:ln>
          </p:spPr>
        </p:sp>
        <p:sp>
          <p:nvSpPr>
            <p:cNvPr id="41" name="TextBox 41"/>
            <p:cNvSpPr txBox="1"/>
            <p:nvPr/>
          </p:nvSpPr>
          <p:spPr>
            <a:xfrm>
              <a:off x="76200" y="19050"/>
              <a:ext cx="660400" cy="717550"/>
            </a:xfrm>
            <a:prstGeom prst="rect">
              <a:avLst/>
            </a:prstGeom>
          </p:spPr>
          <p:txBody>
            <a:bodyPr lIns="50800" tIns="50800" rIns="50800" bIns="50800" rtlCol="0" anchor="ctr"/>
            <a:lstStyle/>
            <a:p>
              <a:pPr algn="ctr">
                <a:lnSpc>
                  <a:spcPts val="3105"/>
                </a:lnSpc>
              </a:pPr>
            </a:p>
          </p:txBody>
        </p:sp>
      </p:grpSp>
      <p:sp>
        <p:nvSpPr>
          <p:cNvPr id="42" name="TextBox 42"/>
          <p:cNvSpPr txBox="1"/>
          <p:nvPr>
            <p:custDataLst>
              <p:tags r:id="rId33"/>
            </p:custDataLst>
          </p:nvPr>
        </p:nvSpPr>
        <p:spPr>
          <a:xfrm>
            <a:off x="9660915" y="7017699"/>
            <a:ext cx="941146" cy="689644"/>
          </a:xfrm>
          <a:prstGeom prst="rect">
            <a:avLst/>
          </a:prstGeom>
        </p:spPr>
        <p:txBody>
          <a:bodyPr lIns="0" tIns="0" rIns="0" bIns="0" rtlCol="0" anchor="t">
            <a:spAutoFit/>
          </a:bodyPr>
          <a:lstStyle/>
          <a:p>
            <a:pPr algn="ctr">
              <a:lnSpc>
                <a:spcPts val="4725"/>
              </a:lnSpc>
            </a:pPr>
            <a:r>
              <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04</a:t>
            </a:r>
            <a:endParaRPr lang="en-US" sz="394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43" name="Freeform 43"/>
          <p:cNvSpPr/>
          <p:nvPr/>
        </p:nvSpPr>
        <p:spPr>
          <a:xfrm rot="-158484">
            <a:off x="14155846" y="8689507"/>
            <a:ext cx="4443567" cy="2041935"/>
          </a:xfrm>
          <a:custGeom>
            <a:avLst/>
            <a:gdLst/>
            <a:ahLst/>
            <a:cxnLst/>
            <a:rect l="l" t="t" r="r" b="b"/>
            <a:pathLst>
              <a:path w="4443567" h="2041935">
                <a:moveTo>
                  <a:pt x="0" y="0"/>
                </a:moveTo>
                <a:lnTo>
                  <a:pt x="4443566" y="0"/>
                </a:lnTo>
                <a:lnTo>
                  <a:pt x="4443566" y="2041936"/>
                </a:lnTo>
                <a:lnTo>
                  <a:pt x="0" y="20419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4" name="Freeform 44"/>
          <p:cNvSpPr/>
          <p:nvPr/>
        </p:nvSpPr>
        <p:spPr>
          <a:xfrm rot="-158484">
            <a:off x="14833110" y="9246322"/>
            <a:ext cx="4443567" cy="2041935"/>
          </a:xfrm>
          <a:custGeom>
            <a:avLst/>
            <a:gdLst/>
            <a:ahLst/>
            <a:cxnLst/>
            <a:rect l="l" t="t" r="r" b="b"/>
            <a:pathLst>
              <a:path w="4443567" h="2041935">
                <a:moveTo>
                  <a:pt x="0" y="0"/>
                </a:moveTo>
                <a:lnTo>
                  <a:pt x="4443566" y="0"/>
                </a:lnTo>
                <a:lnTo>
                  <a:pt x="4443566" y="2041935"/>
                </a:lnTo>
                <a:lnTo>
                  <a:pt x="0" y="204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5" name="Freeform 45"/>
          <p:cNvSpPr/>
          <p:nvPr/>
        </p:nvSpPr>
        <p:spPr>
          <a:xfrm rot="-158484">
            <a:off x="15470077" y="9258103"/>
            <a:ext cx="4443567" cy="2041935"/>
          </a:xfrm>
          <a:custGeom>
            <a:avLst/>
            <a:gdLst/>
            <a:ahLst/>
            <a:cxnLst/>
            <a:rect l="l" t="t" r="r" b="b"/>
            <a:pathLst>
              <a:path w="4443567" h="2041935">
                <a:moveTo>
                  <a:pt x="0" y="0"/>
                </a:moveTo>
                <a:lnTo>
                  <a:pt x="4443567" y="0"/>
                </a:lnTo>
                <a:lnTo>
                  <a:pt x="4443567" y="2041935"/>
                </a:lnTo>
                <a:lnTo>
                  <a:pt x="0" y="20419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6" name="TextBox 11"/>
          <p:cNvSpPr txBox="1"/>
          <p:nvPr>
            <p:custDataLst>
              <p:tags r:id="rId34"/>
            </p:custDataLst>
          </p:nvPr>
        </p:nvSpPr>
        <p:spPr>
          <a:xfrm>
            <a:off x="3744595" y="8045450"/>
            <a:ext cx="5572125" cy="234315"/>
          </a:xfrm>
          <a:prstGeom prst="rect">
            <a:avLst/>
          </a:prstGeom>
        </p:spPr>
        <p:txBody>
          <a:bodyPr lIns="0" tIns="0" rIns="0" bIns="0" rtlCol="0" anchor="t">
            <a:noAutofit/>
          </a:bodyPr>
          <a:p>
            <a:pPr marL="0" lvl="0" indent="0" algn="l">
              <a:lnSpc>
                <a:spcPts val="1680"/>
              </a:lnSpc>
              <a:spcBef>
                <a:spcPct val="0"/>
              </a:spcBef>
            </a:pP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The Algorithm To Solve This </a:t>
            </a:r>
            <a:r>
              <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rPr>
              <a:t>Problem</a:t>
            </a: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a:p>
            <a:pPr marL="0" lvl="0" indent="0" algn="l">
              <a:lnSpc>
                <a:spcPts val="1680"/>
              </a:lnSpc>
              <a:spcBef>
                <a:spcPct val="0"/>
              </a:spcBef>
            </a:pPr>
            <a:endParaRPr lang="en-US" sz="2000">
              <a:solidFill>
                <a:srgbClr val="5B7396"/>
              </a:solidFill>
              <a:latin typeface="Akzidenz-Grotesk" panose="02000503030000020003"/>
              <a:ea typeface="Akzidenz-Grotesk" panose="02000503030000020003"/>
              <a:cs typeface="Akzidenz-Grotesk" panose="02000503030000020003"/>
              <a:sym typeface="Akzidenz-Grotesk" panose="020005030300000200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one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1676400" y="4728210"/>
            <a:ext cx="15161260" cy="1370330"/>
          </a:xfrm>
          <a:prstGeom prst="rect">
            <a:avLst/>
          </a:prstGeom>
        </p:spPr>
        <p:txBody>
          <a:bodyPr wrap="square" lIns="0" tIns="0" rIns="0" bIns="0" rtlCol="0" anchor="t">
            <a:spAutoFit/>
          </a:bodyPr>
          <a:lstStyle/>
          <a:p>
            <a:pPr marL="0" lvl="0" indent="0" algn="ctr">
              <a:lnSpc>
                <a:spcPts val="10690"/>
              </a:lnSpc>
              <a:spcBef>
                <a:spcPct val="0"/>
              </a:spcBef>
            </a:pPr>
            <a:r>
              <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sz="81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3000" y="377825"/>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introduction of </a:t>
            </a: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Connect 4</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pic>
        <p:nvPicPr>
          <p:cNvPr id="23" name="图片 22"/>
          <p:cNvPicPr>
            <a:picLocks noChangeAspect="1"/>
          </p:cNvPicPr>
          <p:nvPr/>
        </p:nvPicPr>
        <p:blipFill>
          <a:blip r:embed="rId7"/>
          <a:stretch>
            <a:fillRect/>
          </a:stretch>
        </p:blipFill>
        <p:spPr>
          <a:xfrm>
            <a:off x="10363200" y="2514600"/>
            <a:ext cx="6840220" cy="6082030"/>
          </a:xfrm>
          <a:prstGeom prst="rect">
            <a:avLst/>
          </a:prstGeom>
        </p:spPr>
      </p:pic>
      <p:sp>
        <p:nvSpPr>
          <p:cNvPr id="27" name="TextBox 15"/>
          <p:cNvSpPr txBox="1"/>
          <p:nvPr>
            <p:custDataLst>
              <p:tags r:id="rId8"/>
            </p:custDataLst>
          </p:nvPr>
        </p:nvSpPr>
        <p:spPr>
          <a:xfrm>
            <a:off x="914400" y="2324100"/>
            <a:ext cx="9005570" cy="5261610"/>
          </a:xfrm>
          <a:prstGeom prst="rect">
            <a:avLst/>
          </a:prstGeom>
        </p:spPr>
        <p:txBody>
          <a:bodyPr wrap="square" lIns="0" tIns="0" rIns="0" bIns="0" rtlCol="0" anchor="t">
            <a:noAutofit/>
          </a:bodyPr>
          <a:p>
            <a:pPr algn="just">
              <a:lnSpc>
                <a:spcPct val="150000"/>
              </a:lnSpc>
            </a:pPr>
            <a:r>
              <a:rPr lang="en-US" altLang="zh-CN" sz="2800">
                <a:solidFill>
                  <a:srgbClr val="1E1E1E"/>
                </a:solidFill>
                <a:ea typeface="思源黑体 2" panose="020B0500000000000000" charset="-122"/>
                <a:cs typeface="+mn-lt"/>
                <a:sym typeface="思源黑体 2" panose="020B0500000000000000" charset="-122"/>
              </a:rPr>
              <a:t>Connect Four is a classic two-player strategy game played on a vertical 6-row by 7-column grid. Players take turns dropping black and white discs into columns, with pieces falling to the lowest empty space in that column. The goal is to be the first to form a consecutive line of four of one's own discs—vertically, horizontally, or diagonally. Players must block opponents' potential lines while advancing their own strategy. If the board fills completely without a four-in-a-row, the game will be decided by comparing the number of three-in-a-row sequences each player has, with a draw occurring if counts are equal.</a:t>
            </a:r>
            <a:endParaRPr lang="en-US" altLang="zh-CN" sz="2800">
              <a:solidFill>
                <a:srgbClr val="1E1E1E"/>
              </a:solidFill>
              <a:ea typeface="思源黑体 2" panose="020B0500000000000000" charset="-122"/>
              <a:cs typeface="+mn-lt"/>
              <a:sym typeface="思源黑体 2" panose="020B0500000000000000" charset="-122"/>
            </a:endParaRPr>
          </a:p>
        </p:txBody>
      </p:sp>
      <p:sp>
        <p:nvSpPr>
          <p:cNvPr id="28" name="TextBox 16"/>
          <p:cNvSpPr txBox="1"/>
          <p:nvPr>
            <p:custDataLst>
              <p:tags r:id="rId9"/>
            </p:custDataLst>
          </p:nvPr>
        </p:nvSpPr>
        <p:spPr>
          <a:xfrm>
            <a:off x="1066800" y="1638300"/>
            <a:ext cx="3986530" cy="560070"/>
          </a:xfrm>
          <a:prstGeom prst="rect">
            <a:avLst/>
          </a:prstGeom>
        </p:spPr>
        <p:txBody>
          <a:bodyPr wrap="square" lIns="0" tIns="0" rIns="0" bIns="0" rtlCol="0" anchor="t">
            <a:spAutoFit/>
          </a:bodyPr>
          <a:p>
            <a:pPr algn="l">
              <a:lnSpc>
                <a:spcPts val="4370"/>
              </a:lnSpc>
            </a:pPr>
            <a:r>
              <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HOW  TO  PLAY  IT</a:t>
            </a:r>
            <a:endParaRPr lang="en-US" sz="36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725513" y="3564357"/>
            <a:ext cx="2836973" cy="835731"/>
            <a:chOff x="0" y="0"/>
            <a:chExt cx="1379566" cy="406400"/>
          </a:xfrm>
        </p:grpSpPr>
        <p:sp>
          <p:nvSpPr>
            <p:cNvPr id="9" name="Freeform 9"/>
            <p:cNvSpPr/>
            <p:nvPr/>
          </p:nvSpPr>
          <p:spPr>
            <a:xfrm>
              <a:off x="0" y="0"/>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sp>
        <p:sp>
          <p:nvSpPr>
            <p:cNvPr id="10" name="TextBox 10"/>
            <p:cNvSpPr txBox="1"/>
            <p:nvPr/>
          </p:nvSpPr>
          <p:spPr>
            <a:xfrm>
              <a:off x="0" y="-57150"/>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930343" y="3646226"/>
            <a:ext cx="2427315" cy="558165"/>
          </a:xfrm>
          <a:prstGeom prst="rect">
            <a:avLst/>
          </a:prstGeom>
        </p:spPr>
        <p:txBody>
          <a:bodyPr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two</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4526955" y="4687081"/>
            <a:ext cx="9234089" cy="1370330"/>
          </a:xfrm>
          <a:prstGeom prst="rect">
            <a:avLst/>
          </a:prstGeom>
        </p:spPr>
        <p:txBody>
          <a:bodyPr lIns="0" tIns="0" rIns="0" bIns="0" rtlCol="0" anchor="t">
            <a:spAutoFit/>
          </a:bodyPr>
          <a:lstStyle/>
          <a:p>
            <a:pPr marL="0" lvl="0" indent="0" algn="ctr">
              <a:lnSpc>
                <a:spcPts val="10690"/>
              </a:lnSpc>
              <a:spcBef>
                <a:spcPct val="0"/>
              </a:spcBef>
            </a:pPr>
            <a:r>
              <a:rPr lang="en-US" altLang="zh-CN" sz="81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8100">
              <a:solidFill>
                <a:srgbClr val="1E1E1E"/>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723752"/>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514825" y="-72410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5029260" y="18407"/>
            <a:ext cx="8374259" cy="1370330"/>
          </a:xfrm>
          <a:prstGeom prst="rect">
            <a:avLst/>
          </a:prstGeom>
        </p:spPr>
        <p:txBody>
          <a:bodyPr lIns="0" tIns="0" rIns="0" bIns="0" rtlCol="0" anchor="t">
            <a:spAutoFit/>
          </a:bodyPr>
          <a:lstStyle/>
          <a:p>
            <a:pPr marL="0" lvl="0" indent="0" algn="ctr">
              <a:lnSpc>
                <a:spcPts val="10690"/>
              </a:lnSpc>
              <a:spcBef>
                <a:spcPct val="0"/>
              </a:spcBef>
            </a:pPr>
            <a:r>
              <a:rPr lang="en-US" altLang="zh-CN" sz="53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formulation</a:t>
            </a:r>
            <a:endParaRPr lang="en-US" sz="5300">
              <a:solidFill>
                <a:srgbClr val="100F0D"/>
              </a:solidFill>
              <a:latin typeface="字由点字倔强黑" panose="00020600040101010101" charset="-122"/>
              <a:ea typeface="字由点字倔强黑" panose="00020600040101010101" charset="-122"/>
              <a:cs typeface="字由点字倔强黑" panose="00020600040101010101" charset="-122"/>
              <a:sym typeface="字由点字倔强黑" panose="00020600040101010101" charset="-122"/>
            </a:endParaRPr>
          </a:p>
        </p:txBody>
      </p:sp>
      <p:grpSp>
        <p:nvGrpSpPr>
          <p:cNvPr id="9" name="Group 9"/>
          <p:cNvGrpSpPr/>
          <p:nvPr/>
        </p:nvGrpSpPr>
        <p:grpSpPr>
          <a:xfrm rot="0">
            <a:off x="457316" y="1409700"/>
            <a:ext cx="17544802" cy="9596162"/>
            <a:chOff x="-17919" y="-6554"/>
            <a:chExt cx="824036" cy="374558"/>
          </a:xfrm>
        </p:grpSpPr>
        <p:sp>
          <p:nvSpPr>
            <p:cNvPr id="10" name="Freeform 10"/>
            <p:cNvSpPr/>
            <p:nvPr/>
          </p:nvSpPr>
          <p:spPr>
            <a:xfrm>
              <a:off x="0" y="0"/>
              <a:ext cx="806117" cy="326933"/>
            </a:xfrm>
            <a:custGeom>
              <a:avLst/>
              <a:gdLst/>
              <a:ahLst/>
              <a:cxnLst/>
              <a:rect l="l" t="t" r="r" b="b"/>
              <a:pathLst>
                <a:path w="806117" h="326933">
                  <a:moveTo>
                    <a:pt x="0" y="0"/>
                  </a:moveTo>
                  <a:lnTo>
                    <a:pt x="806117" y="0"/>
                  </a:lnTo>
                  <a:lnTo>
                    <a:pt x="806117" y="326933"/>
                  </a:lnTo>
                  <a:lnTo>
                    <a:pt x="0" y="326933"/>
                  </a:lnTo>
                  <a:close/>
                </a:path>
              </a:pathLst>
            </a:custGeom>
            <a:solidFill>
              <a:srgbClr val="B3C2D8">
                <a:alpha val="31765"/>
              </a:srgbClr>
            </a:solidFill>
            <a:ln cap="sq">
              <a:noFill/>
              <a:prstDash val="solid"/>
              <a:miter/>
            </a:ln>
          </p:spPr>
        </p:sp>
        <p:sp>
          <p:nvSpPr>
            <p:cNvPr id="11" name="TextBox 11"/>
            <p:cNvSpPr txBox="1"/>
            <p:nvPr/>
          </p:nvSpPr>
          <p:spPr>
            <a:xfrm>
              <a:off x="-17919" y="-6554"/>
              <a:ext cx="806117" cy="374558"/>
            </a:xfrm>
            <a:prstGeom prst="rect">
              <a:avLst/>
            </a:prstGeom>
          </p:spPr>
          <p:txBody>
            <a:bodyPr lIns="50800" tIns="50800" rIns="50800" bIns="50800" rtlCol="0" anchor="ctr"/>
            <a:lstStyle/>
            <a:p>
              <a:pPr marL="0" lvl="0" indent="0" algn="ctr">
                <a:lnSpc>
                  <a:spcPts val="2660"/>
                </a:lnSpc>
                <a:spcBef>
                  <a:spcPct val="0"/>
                </a:spcBef>
              </a:pPr>
            </a:p>
          </p:txBody>
        </p:sp>
      </p:grpSp>
      <p:sp>
        <p:nvSpPr>
          <p:cNvPr id="12" name="TextBox 12"/>
          <p:cNvSpPr txBox="1"/>
          <p:nvPr/>
        </p:nvSpPr>
        <p:spPr>
          <a:xfrm>
            <a:off x="1066800" y="2095500"/>
            <a:ext cx="16449040" cy="7688580"/>
          </a:xfrm>
          <a:prstGeom prst="rect">
            <a:avLst/>
          </a:prstGeom>
        </p:spPr>
        <p:txBody>
          <a:bodyPr wrap="square" lIns="0" tIns="0" rIns="0" bIns="0" rtlCol="0" anchor="t">
            <a:spAutoFit/>
          </a:bodyPr>
          <a:lstStyle/>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State: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A 6</a:t>
            </a:r>
            <a:r>
              <a:rPr lang="en-US" altLang="en-US"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7 matrix with values {−1, 0, +1} representing player discs and empty slots.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Action Space:</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7 discrete actions (column choices).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Reward:</a:t>
            </a: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+1 for a win, −1 for a loss, 0 otherwise.</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This formulation enables algorithmic implementations ranging from rule-based agents to deep reinforcement learning.</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Terminal State </a:t>
            </a:r>
            <a:r>
              <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a:t>
            </a:r>
            <a:endParaRPr lang="zh-CN" altLang="en-US"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b="1">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 Win: Occurs if a player forms a consecutive line of four discs horizontally, vertically, or diagonally.</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Draw: Occurs only when the board is completely filled with no four-in-a-row and both players have an equal number of three-in-a-row sequences.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a:p>
            <a:pPr marL="0" lvl="0" indent="0" algn="just">
              <a:lnSpc>
                <a:spcPts val="2855"/>
              </a:lnSpc>
              <a:spcBef>
                <a:spcPct val="0"/>
              </a:spcBef>
            </a:pPr>
            <a:r>
              <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rPr>
              <a:t>(If the board is full with no four-in-a-row but unequal three-in-a-row counts, the player with more three-in-a-row sequences wins.)</a:t>
            </a:r>
            <a:endParaRPr lang="en-US" altLang="zh-CN" sz="3600">
              <a:solidFill>
                <a:srgbClr val="1E1E1E"/>
              </a:solidFill>
              <a:latin typeface="华文仿宋" panose="02010600040101010101" charset="-122"/>
              <a:ea typeface="华文仿宋" panose="02010600040101010101" charset="-122"/>
              <a:cs typeface="华文仿宋" panose="02010600040101010101" charset="-122"/>
              <a:sym typeface="思源黑体 2" panose="020B0500000000000000" charset="-122"/>
            </a:endParaRPr>
          </a:p>
        </p:txBody>
      </p:sp>
      <p:grpSp>
        <p:nvGrpSpPr>
          <p:cNvPr id="13" name="Group 13"/>
          <p:cNvGrpSpPr/>
          <p:nvPr/>
        </p:nvGrpSpPr>
        <p:grpSpPr>
          <a:xfrm rot="0">
            <a:off x="848995" y="1737360"/>
            <a:ext cx="17152620" cy="647700"/>
            <a:chOff x="0" y="0"/>
            <a:chExt cx="3839781" cy="170562"/>
          </a:xfrm>
        </p:grpSpPr>
        <p:sp>
          <p:nvSpPr>
            <p:cNvPr id="14" name="Freeform 14"/>
            <p:cNvSpPr/>
            <p:nvPr/>
          </p:nvSpPr>
          <p:spPr>
            <a:xfrm>
              <a:off x="0" y="0"/>
              <a:ext cx="3839781" cy="170562"/>
            </a:xfrm>
            <a:custGeom>
              <a:avLst/>
              <a:gdLst/>
              <a:ahLst/>
              <a:cxnLst/>
              <a:rect l="l" t="t" r="r" b="b"/>
              <a:pathLst>
                <a:path w="3839781" h="170562">
                  <a:moveTo>
                    <a:pt x="0" y="0"/>
                  </a:moveTo>
                  <a:lnTo>
                    <a:pt x="3839781" y="0"/>
                  </a:lnTo>
                  <a:lnTo>
                    <a:pt x="3839781" y="170562"/>
                  </a:lnTo>
                  <a:lnTo>
                    <a:pt x="0" y="170562"/>
                  </a:lnTo>
                  <a:close/>
                </a:path>
              </a:pathLst>
            </a:custGeom>
            <a:solidFill>
              <a:srgbClr val="5B7396"/>
            </a:solidFill>
          </p:spPr>
        </p:sp>
        <p:sp>
          <p:nvSpPr>
            <p:cNvPr id="15" name="TextBox 15"/>
            <p:cNvSpPr txBox="1"/>
            <p:nvPr/>
          </p:nvSpPr>
          <p:spPr>
            <a:xfrm>
              <a:off x="0" y="-38100"/>
              <a:ext cx="3839781" cy="208662"/>
            </a:xfrm>
            <a:prstGeom prst="rect">
              <a:avLst/>
            </a:prstGeom>
          </p:spPr>
          <p:txBody>
            <a:bodyPr lIns="50800" tIns="50800" rIns="50800" bIns="50800" rtlCol="0" anchor="ctr"/>
            <a:lstStyle/>
            <a:p>
              <a:pPr algn="ctr">
                <a:lnSpc>
                  <a:spcPts val="2660"/>
                </a:lnSpc>
                <a:spcBef>
                  <a:spcPct val="0"/>
                </a:spcBef>
              </a:pPr>
            </a:p>
          </p:txBody>
        </p:sp>
      </p:grpSp>
      <p:sp>
        <p:nvSpPr>
          <p:cNvPr id="16" name="TextBox 16"/>
          <p:cNvSpPr txBox="1"/>
          <p:nvPr/>
        </p:nvSpPr>
        <p:spPr>
          <a:xfrm>
            <a:off x="6553194" y="1790701"/>
            <a:ext cx="5302261" cy="560070"/>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discription of this game</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58484">
            <a:off x="11200883" y="4772850"/>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rot="-158484">
            <a:off x="8834007" y="7294984"/>
            <a:ext cx="13022180" cy="5984032"/>
          </a:xfrm>
          <a:custGeom>
            <a:avLst/>
            <a:gdLst/>
            <a:ahLst/>
            <a:cxnLst/>
            <a:rect l="l" t="t" r="r" b="b"/>
            <a:pathLst>
              <a:path w="13022180" h="5984032">
                <a:moveTo>
                  <a:pt x="0" y="0"/>
                </a:moveTo>
                <a:lnTo>
                  <a:pt x="13022180" y="0"/>
                </a:lnTo>
                <a:lnTo>
                  <a:pt x="13022180" y="5984032"/>
                </a:lnTo>
                <a:lnTo>
                  <a:pt x="0" y="5984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44221" y="-2432130"/>
            <a:ext cx="13022180" cy="5984032"/>
          </a:xfrm>
          <a:custGeom>
            <a:avLst/>
            <a:gdLst/>
            <a:ahLst/>
            <a:cxnLst/>
            <a:rect l="l" t="t" r="r" b="b"/>
            <a:pathLst>
              <a:path w="13022180" h="5984032">
                <a:moveTo>
                  <a:pt x="0" y="0"/>
                </a:moveTo>
                <a:lnTo>
                  <a:pt x="13022180" y="0"/>
                </a:lnTo>
                <a:lnTo>
                  <a:pt x="13022180" y="5984033"/>
                </a:lnTo>
                <a:lnTo>
                  <a:pt x="0" y="59840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flipH="1" flipV="1">
            <a:off x="-3957189" y="-1361733"/>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flipV="1">
            <a:off x="-4129742" y="-1941097"/>
            <a:ext cx="10885053" cy="5001966"/>
          </a:xfrm>
          <a:custGeom>
            <a:avLst/>
            <a:gdLst/>
            <a:ahLst/>
            <a:cxnLst/>
            <a:rect l="l" t="t" r="r" b="b"/>
            <a:pathLst>
              <a:path w="10885053" h="5001966">
                <a:moveTo>
                  <a:pt x="10885053" y="5001967"/>
                </a:moveTo>
                <a:lnTo>
                  <a:pt x="0" y="5001967"/>
                </a:lnTo>
                <a:lnTo>
                  <a:pt x="0" y="0"/>
                </a:lnTo>
                <a:lnTo>
                  <a:pt x="10885053" y="0"/>
                </a:lnTo>
                <a:lnTo>
                  <a:pt x="10885053" y="5001967"/>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Freeform 7"/>
          <p:cNvSpPr/>
          <p:nvPr/>
        </p:nvSpPr>
        <p:spPr>
          <a:xfrm rot="450764">
            <a:off x="6139604" y="7473655"/>
            <a:ext cx="15581755" cy="7160224"/>
          </a:xfrm>
          <a:custGeom>
            <a:avLst/>
            <a:gdLst/>
            <a:ahLst/>
            <a:cxnLst/>
            <a:rect l="l" t="t" r="r" b="b"/>
            <a:pathLst>
              <a:path w="15581755" h="7160224">
                <a:moveTo>
                  <a:pt x="0" y="0"/>
                </a:moveTo>
                <a:lnTo>
                  <a:pt x="15581755" y="0"/>
                </a:lnTo>
                <a:lnTo>
                  <a:pt x="15581755" y="7160224"/>
                </a:lnTo>
                <a:lnTo>
                  <a:pt x="0" y="71602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rot="0">
            <a:off x="7620000" y="2552700"/>
            <a:ext cx="3702685" cy="988060"/>
            <a:chOff x="-51259" y="-491924"/>
            <a:chExt cx="1379566" cy="480533"/>
          </a:xfrm>
        </p:grpSpPr>
        <p:sp>
          <p:nvSpPr>
            <p:cNvPr id="9" name="Freeform 9"/>
            <p:cNvSpPr/>
            <p:nvPr/>
          </p:nvSpPr>
          <p:spPr>
            <a:xfrm>
              <a:off x="-51259" y="-417791"/>
              <a:ext cx="1379566" cy="406400"/>
            </a:xfrm>
            <a:custGeom>
              <a:avLst/>
              <a:gdLst/>
              <a:ahLst/>
              <a:cxnLst/>
              <a:rect l="l" t="t" r="r" b="b"/>
              <a:pathLst>
                <a:path w="1379566" h="406400">
                  <a:moveTo>
                    <a:pt x="1176366" y="0"/>
                  </a:moveTo>
                  <a:cubicBezTo>
                    <a:pt x="1288590" y="0"/>
                    <a:pt x="1379566" y="90976"/>
                    <a:pt x="1379566" y="203200"/>
                  </a:cubicBezTo>
                  <a:cubicBezTo>
                    <a:pt x="1379566" y="315424"/>
                    <a:pt x="1288590" y="406400"/>
                    <a:pt x="1176366" y="406400"/>
                  </a:cubicBezTo>
                  <a:lnTo>
                    <a:pt x="203200" y="406400"/>
                  </a:lnTo>
                  <a:cubicBezTo>
                    <a:pt x="90976" y="406400"/>
                    <a:pt x="0" y="315424"/>
                    <a:pt x="0" y="203200"/>
                  </a:cubicBezTo>
                  <a:cubicBezTo>
                    <a:pt x="0" y="90976"/>
                    <a:pt x="90976" y="0"/>
                    <a:pt x="203200" y="0"/>
                  </a:cubicBezTo>
                  <a:close/>
                </a:path>
              </a:pathLst>
            </a:custGeom>
            <a:solidFill>
              <a:srgbClr val="5B7396"/>
            </a:solidFill>
          </p:spPr>
          <p:txBody>
            <a:bodyPr/>
            <a:p>
              <a:endParaRPr lang="zh-CN" altLang="en-US"/>
            </a:p>
          </p:txBody>
        </p:sp>
        <p:sp>
          <p:nvSpPr>
            <p:cNvPr id="10" name="TextBox 10"/>
            <p:cNvSpPr txBox="1"/>
            <p:nvPr/>
          </p:nvSpPr>
          <p:spPr>
            <a:xfrm>
              <a:off x="-51259" y="-491924"/>
              <a:ext cx="1379566" cy="463550"/>
            </a:xfrm>
            <a:prstGeom prst="rect">
              <a:avLst/>
            </a:prstGeom>
          </p:spPr>
          <p:txBody>
            <a:bodyPr lIns="50800" tIns="50800" rIns="50800" bIns="50800" rtlCol="0" anchor="ctr"/>
            <a:lstStyle/>
            <a:p>
              <a:pPr algn="ctr">
                <a:lnSpc>
                  <a:spcPts val="3105"/>
                </a:lnSpc>
              </a:pPr>
            </a:p>
          </p:txBody>
        </p:sp>
      </p:grpSp>
      <p:sp>
        <p:nvSpPr>
          <p:cNvPr id="11" name="TextBox 11"/>
          <p:cNvSpPr txBox="1"/>
          <p:nvPr/>
        </p:nvSpPr>
        <p:spPr>
          <a:xfrm>
            <a:off x="7379335" y="2781300"/>
            <a:ext cx="4184015" cy="558165"/>
          </a:xfrm>
          <a:prstGeom prst="rect">
            <a:avLst/>
          </a:prstGeom>
        </p:spPr>
        <p:txBody>
          <a:bodyPr wrap="square" lIns="0" tIns="0" rIns="0" bIns="0" rtlCol="0" anchor="t">
            <a:spAutoFit/>
          </a:bodyPr>
          <a:lstStyle/>
          <a:p>
            <a:pPr marL="0" lvl="0" indent="0" algn="ctr">
              <a:lnSpc>
                <a:spcPts val="4355"/>
              </a:lnSpc>
              <a:spcBef>
                <a:spcPct val="0"/>
              </a:spcBef>
            </a:pPr>
            <a:r>
              <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part   three</a:t>
            </a:r>
            <a:endParaRPr lang="en-US" sz="3300">
              <a:solidFill>
                <a:srgbClr val="FFFFFF"/>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p:txBody>
      </p:sp>
      <p:sp>
        <p:nvSpPr>
          <p:cNvPr id="12" name="TextBox 12"/>
          <p:cNvSpPr txBox="1"/>
          <p:nvPr/>
        </p:nvSpPr>
        <p:spPr>
          <a:xfrm>
            <a:off x="2819400" y="4152900"/>
            <a:ext cx="12480290" cy="2741295"/>
          </a:xfrm>
          <a:prstGeom prst="rect">
            <a:avLst/>
          </a:prstGeom>
        </p:spPr>
        <p:txBody>
          <a:bodyPr wrap="square" lIns="0" tIns="0" rIns="0" bIns="0" rtlCol="0" anchor="t">
            <a:spAutoFit/>
          </a:bodyPr>
          <a:lstStyle/>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 and </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a:p>
            <a:pPr marL="0" lvl="0" indent="0" algn="ctr">
              <a:lnSpc>
                <a:spcPts val="10690"/>
              </a:lnSpc>
              <a:spcBef>
                <a:spcPct val="0"/>
              </a:spcBef>
            </a:pPr>
            <a:r>
              <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comparative experiments</a:t>
            </a:r>
            <a:endParaRPr lang="en-US" altLang="zh-CN" sz="8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956870" y="966462"/>
            <a:ext cx="8374259" cy="815340"/>
          </a:xfrm>
          <a:prstGeom prst="rect">
            <a:avLst/>
          </a:prstGeom>
        </p:spPr>
        <p:txBody>
          <a:bodyPr lIns="0" tIns="0" rIns="0" bIns="0" rtlCol="0" anchor="t">
            <a:spAutoFit/>
          </a:bodyPr>
          <a:lstStyle/>
          <a:p>
            <a:pPr algn="ctr">
              <a:lnSpc>
                <a:spcPts val="6360"/>
              </a:lnSpc>
            </a:pPr>
            <a:r>
              <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rPr>
              <a:t>Solution ideas</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grpSp>
        <p:nvGrpSpPr>
          <p:cNvPr id="10" name="Group 10"/>
          <p:cNvGrpSpPr/>
          <p:nvPr>
            <p:custDataLst>
              <p:tags r:id="rId7"/>
            </p:custDataLst>
          </p:nvPr>
        </p:nvGrpSpPr>
        <p:grpSpPr>
          <a:xfrm rot="0">
            <a:off x="1143000" y="2892425"/>
            <a:ext cx="3403600" cy="791845"/>
            <a:chOff x="0" y="0"/>
            <a:chExt cx="1044256" cy="208607"/>
          </a:xfrm>
        </p:grpSpPr>
        <p:sp>
          <p:nvSpPr>
            <p:cNvPr id="11" name="Freeform 11"/>
            <p:cNvSpPr/>
            <p:nvPr>
              <p:custDataLst>
                <p:tags r:id="rId8"/>
              </p:custDataLst>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12" name="TextBox 12"/>
            <p:cNvSpPr txBox="1"/>
            <p:nvPr/>
          </p:nvSpPr>
          <p:spPr>
            <a:xfrm>
              <a:off x="0" y="-28575"/>
              <a:ext cx="1044256" cy="237182"/>
            </a:xfrm>
            <a:prstGeom prst="rect">
              <a:avLst/>
            </a:prstGeom>
          </p:spPr>
          <p:txBody>
            <a:bodyPr lIns="50800" tIns="50800" rIns="50800" bIns="50800" rtlCol="0" anchor="ctr"/>
            <a:lstStyle/>
            <a:p>
              <a:pPr algn="ctr">
                <a:lnSpc>
                  <a:spcPts val="2660"/>
                </a:lnSpc>
              </a:pPr>
            </a:p>
          </p:txBody>
        </p:sp>
      </p:grpSp>
      <p:grpSp>
        <p:nvGrpSpPr>
          <p:cNvPr id="13" name="Group 13"/>
          <p:cNvGrpSpPr/>
          <p:nvPr>
            <p:custDataLst>
              <p:tags r:id="rId9"/>
            </p:custDataLst>
          </p:nvPr>
        </p:nvGrpSpPr>
        <p:grpSpPr>
          <a:xfrm rot="0">
            <a:off x="1066800" y="4109085"/>
            <a:ext cx="3479800" cy="4668520"/>
            <a:chOff x="0" y="0"/>
            <a:chExt cx="1044256" cy="1229568"/>
          </a:xfrm>
        </p:grpSpPr>
        <p:sp>
          <p:nvSpPr>
            <p:cNvPr id="14" name="Freeform 14"/>
            <p:cNvSpPr/>
            <p:nvPr>
              <p:custDataLst>
                <p:tags r:id="rId10"/>
              </p:custDataLst>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15" name="TextBox 15"/>
            <p:cNvSpPr txBox="1"/>
            <p:nvPr/>
          </p:nvSpPr>
          <p:spPr>
            <a:xfrm>
              <a:off x="0" y="-28575"/>
              <a:ext cx="1044256" cy="1258143"/>
            </a:xfrm>
            <a:prstGeom prst="rect">
              <a:avLst/>
            </a:prstGeom>
          </p:spPr>
          <p:txBody>
            <a:bodyPr lIns="50800" tIns="50800" rIns="50800" bIns="50800" rtlCol="0" anchor="ctr"/>
            <a:lstStyle/>
            <a:p>
              <a:pPr algn="ctr">
                <a:lnSpc>
                  <a:spcPts val="2660"/>
                </a:lnSpc>
              </a:pPr>
            </a:p>
          </p:txBody>
        </p:sp>
      </p:grpSp>
      <p:sp>
        <p:nvSpPr>
          <p:cNvPr id="16" name="TextBox 16"/>
          <p:cNvSpPr txBox="1"/>
          <p:nvPr>
            <p:custDataLst>
              <p:tags r:id="rId11"/>
            </p:custDataLst>
          </p:nvPr>
        </p:nvSpPr>
        <p:spPr>
          <a:xfrm>
            <a:off x="1391254" y="2986086"/>
            <a:ext cx="2889059" cy="560070"/>
          </a:xfrm>
          <a:prstGeom prst="rect">
            <a:avLst/>
          </a:prstGeom>
        </p:spPr>
        <p:txBody>
          <a:bodyPr lIns="0" tIns="0" rIns="0" bIns="0" rtlCol="0" anchor="t">
            <a:spAutoFit/>
          </a:bodyPr>
          <a:lstStyle/>
          <a:p>
            <a:pPr algn="ctr">
              <a:lnSpc>
                <a:spcPts val="4370"/>
              </a:lnSpc>
            </a:pPr>
            <a:r>
              <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Random Policy</a:t>
            </a:r>
            <a:endParaRPr lang="en-US" altLang="zh-CN"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17" name="Group 17"/>
          <p:cNvGrpSpPr/>
          <p:nvPr>
            <p:custDataLst>
              <p:tags r:id="rId12"/>
            </p:custDataLst>
          </p:nvPr>
        </p:nvGrpSpPr>
        <p:grpSpPr>
          <a:xfrm rot="0">
            <a:off x="3937478" y="3661674"/>
            <a:ext cx="337879" cy="295645"/>
            <a:chOff x="0" y="0"/>
            <a:chExt cx="812800" cy="711200"/>
          </a:xfrm>
        </p:grpSpPr>
        <p:sp>
          <p:nvSpPr>
            <p:cNvPr id="18" name="Freeform 18"/>
            <p:cNvSpPr/>
            <p:nvPr>
              <p:custDataLst>
                <p:tags r:id="rId13"/>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19" name="TextBox 1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grpSp>
        <p:nvGrpSpPr>
          <p:cNvPr id="20" name="Group 20"/>
          <p:cNvGrpSpPr/>
          <p:nvPr>
            <p:custDataLst>
              <p:tags r:id="rId14"/>
            </p:custDataLst>
          </p:nvPr>
        </p:nvGrpSpPr>
        <p:grpSpPr>
          <a:xfrm rot="0">
            <a:off x="5302885" y="2903855"/>
            <a:ext cx="3596640" cy="791845"/>
            <a:chOff x="0" y="0"/>
            <a:chExt cx="1043595" cy="208607"/>
          </a:xfrm>
        </p:grpSpPr>
        <p:sp>
          <p:nvSpPr>
            <p:cNvPr id="21" name="Freeform 21"/>
            <p:cNvSpPr/>
            <p:nvPr>
              <p:custDataLst>
                <p:tags r:id="rId15"/>
              </p:custDataLst>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22" name="TextBox 22"/>
            <p:cNvSpPr txBox="1"/>
            <p:nvPr/>
          </p:nvSpPr>
          <p:spPr>
            <a:xfrm>
              <a:off x="0" y="-28575"/>
              <a:ext cx="1043595" cy="237182"/>
            </a:xfrm>
            <a:prstGeom prst="rect">
              <a:avLst/>
            </a:prstGeom>
          </p:spPr>
          <p:txBody>
            <a:bodyPr lIns="50800" tIns="50800" rIns="50800" bIns="50800" rtlCol="0" anchor="ctr"/>
            <a:lstStyle/>
            <a:p>
              <a:pPr marL="0" lvl="0" indent="0" algn="ctr">
                <a:lnSpc>
                  <a:spcPts val="2660"/>
                </a:lnSpc>
                <a:spcBef>
                  <a:spcPct val="0"/>
                </a:spcBef>
              </a:pPr>
            </a:p>
          </p:txBody>
        </p:sp>
      </p:grpSp>
      <p:grpSp>
        <p:nvGrpSpPr>
          <p:cNvPr id="23" name="Group 23"/>
          <p:cNvGrpSpPr/>
          <p:nvPr>
            <p:custDataLst>
              <p:tags r:id="rId16"/>
            </p:custDataLst>
          </p:nvPr>
        </p:nvGrpSpPr>
        <p:grpSpPr>
          <a:xfrm rot="0">
            <a:off x="5302885" y="4229100"/>
            <a:ext cx="3596640" cy="4559935"/>
            <a:chOff x="0" y="0"/>
            <a:chExt cx="1043595" cy="1229568"/>
          </a:xfrm>
        </p:grpSpPr>
        <p:sp>
          <p:nvSpPr>
            <p:cNvPr id="24" name="Freeform 24"/>
            <p:cNvSpPr/>
            <p:nvPr>
              <p:custDataLst>
                <p:tags r:id="rId17"/>
              </p:custDataLst>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25" name="TextBox 25"/>
            <p:cNvSpPr txBox="1"/>
            <p:nvPr/>
          </p:nvSpPr>
          <p:spPr>
            <a:xfrm>
              <a:off x="0" y="-28575"/>
              <a:ext cx="1043595" cy="1258143"/>
            </a:xfrm>
            <a:prstGeom prst="rect">
              <a:avLst/>
            </a:prstGeom>
          </p:spPr>
          <p:txBody>
            <a:bodyPr lIns="50800" tIns="50800" rIns="50800" bIns="50800" rtlCol="0" anchor="ctr"/>
            <a:lstStyle/>
            <a:p>
              <a:pPr marL="0" lvl="0" indent="0" algn="ctr">
                <a:lnSpc>
                  <a:spcPts val="2660"/>
                </a:lnSpc>
                <a:spcBef>
                  <a:spcPct val="0"/>
                </a:spcBef>
              </a:pPr>
            </a:p>
          </p:txBody>
        </p:sp>
      </p:grpSp>
      <p:sp>
        <p:nvSpPr>
          <p:cNvPr id="26" name="TextBox 26"/>
          <p:cNvSpPr txBox="1"/>
          <p:nvPr>
            <p:custDataLst>
              <p:tags r:id="rId18"/>
            </p:custDataLst>
          </p:nvPr>
        </p:nvSpPr>
        <p:spPr>
          <a:xfrm>
            <a:off x="5257800" y="2987675"/>
            <a:ext cx="3641725" cy="560070"/>
          </a:xfrm>
          <a:prstGeom prst="rect">
            <a:avLst/>
          </a:prstGeom>
        </p:spPr>
        <p:txBody>
          <a:bodyPr wrap="square" lIns="0" tIns="0" rIns="0" bIns="0" rtlCol="0" anchor="t">
            <a:spAutoFit/>
          </a:bodyPr>
          <a:lstStyle/>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Greedy Algorithm</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7" name="Group 27"/>
          <p:cNvGrpSpPr/>
          <p:nvPr>
            <p:custDataLst>
              <p:tags r:id="rId19"/>
            </p:custDataLst>
          </p:nvPr>
        </p:nvGrpSpPr>
        <p:grpSpPr>
          <a:xfrm rot="0">
            <a:off x="8021911" y="3686405"/>
            <a:ext cx="337879" cy="295645"/>
            <a:chOff x="0" y="0"/>
            <a:chExt cx="812800" cy="711200"/>
          </a:xfrm>
        </p:grpSpPr>
        <p:sp>
          <p:nvSpPr>
            <p:cNvPr id="28" name="Freeform 28"/>
            <p:cNvSpPr/>
            <p:nvPr>
              <p:custDataLst>
                <p:tags r:id="rId20"/>
              </p:custDataLst>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29" name="TextBox 29"/>
            <p:cNvSpPr txBox="1"/>
            <p:nvPr/>
          </p:nvSpPr>
          <p:spPr>
            <a:xfrm>
              <a:off x="127000" y="22225"/>
              <a:ext cx="558800" cy="358775"/>
            </a:xfrm>
            <a:prstGeom prst="rect">
              <a:avLst/>
            </a:prstGeom>
          </p:spPr>
          <p:txBody>
            <a:bodyPr lIns="50800" tIns="50800" rIns="50800" bIns="50800" rtlCol="0" anchor="ctr"/>
            <a:lstStyle/>
            <a:p>
              <a:pPr algn="ctr">
                <a:lnSpc>
                  <a:spcPts val="2660"/>
                </a:lnSpc>
              </a:pPr>
            </a:p>
          </p:txBody>
        </p:sp>
      </p:grpSp>
      <p:sp>
        <p:nvSpPr>
          <p:cNvPr id="40" name="TextBox 40"/>
          <p:cNvSpPr txBox="1"/>
          <p:nvPr>
            <p:custDataLst>
              <p:tags r:id="rId21"/>
            </p:custDataLst>
          </p:nvPr>
        </p:nvSpPr>
        <p:spPr>
          <a:xfrm>
            <a:off x="1219200" y="4239260"/>
            <a:ext cx="3141345" cy="3869690"/>
          </a:xfrm>
          <a:prstGeom prst="rect">
            <a:avLst/>
          </a:prstGeom>
        </p:spPr>
        <p:txBody>
          <a:bodyPr wrap="square" lIns="0" tIns="0" rIns="0" bIns="0" rtlCol="0" anchor="t">
            <a:no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The random policy selects moves uniformly from legal columns, offering no strategic advantage. </a:t>
            </a:r>
            <a:endParaRPr lang="en-US" altLang="zh-CN" sz="3600">
              <a:solidFill>
                <a:srgbClr val="100F0D"/>
              </a:solidFill>
              <a:ea typeface="思源黑体 2" panose="020B0500000000000000" charset="-122"/>
              <a:cs typeface="+mn-lt"/>
              <a:sym typeface="思源黑体 2" panose="020B0500000000000000" charset="-122"/>
            </a:endParaRPr>
          </a:p>
        </p:txBody>
      </p:sp>
      <p:sp>
        <p:nvSpPr>
          <p:cNvPr id="41" name="TextBox 41"/>
          <p:cNvSpPr txBox="1"/>
          <p:nvPr>
            <p:custDataLst>
              <p:tags r:id="rId22"/>
            </p:custDataLst>
          </p:nvPr>
        </p:nvSpPr>
        <p:spPr>
          <a:xfrm>
            <a:off x="5379085" y="4334510"/>
            <a:ext cx="3410585" cy="4431665"/>
          </a:xfrm>
          <a:prstGeom prst="rect">
            <a:avLst/>
          </a:prstGeom>
        </p:spPr>
        <p:txBody>
          <a:bodyPr wrap="square" lIns="0" tIns="0" rIns="0" bIns="0" rtlCol="0" anchor="t">
            <a:spAutoFit/>
          </a:bodyPr>
          <a:lstStyle/>
          <a:p>
            <a:pPr algn="l">
              <a:lnSpc>
                <a:spcPct val="100000"/>
              </a:lnSpc>
            </a:pPr>
            <a:r>
              <a:rPr lang="en-US" altLang="zh-CN" sz="3600">
                <a:solidFill>
                  <a:srgbClr val="100F0D"/>
                </a:solidFill>
                <a:ea typeface="思源黑体 2" panose="020B0500000000000000" charset="-122"/>
                <a:cs typeface="+mn-lt"/>
                <a:sym typeface="思源黑体 2" panose="020B0500000000000000" charset="-122"/>
              </a:rPr>
              <a:t>This heuristic-based approach prioritizes immediate gains (e.g., completing a 3-in-a-row) or blocking opponents. </a:t>
            </a:r>
            <a:endParaRPr lang="en-US" altLang="zh-CN" sz="3600">
              <a:solidFill>
                <a:srgbClr val="100F0D"/>
              </a:solidFill>
              <a:ea typeface="思源黑体 2" panose="020B0500000000000000" charset="-122"/>
              <a:cs typeface="+mn-lt"/>
              <a:sym typeface="思源黑体 2" panose="020B0500000000000000" charset="-122"/>
            </a:endParaRPr>
          </a:p>
        </p:txBody>
      </p:sp>
      <p:grpSp>
        <p:nvGrpSpPr>
          <p:cNvPr id="65" name="Group 10"/>
          <p:cNvGrpSpPr/>
          <p:nvPr/>
        </p:nvGrpSpPr>
        <p:grpSpPr>
          <a:xfrm rot="0">
            <a:off x="9731375" y="2916555"/>
            <a:ext cx="3403600" cy="791845"/>
            <a:chOff x="0" y="0"/>
            <a:chExt cx="1044256" cy="208607"/>
          </a:xfrm>
        </p:grpSpPr>
        <p:sp>
          <p:nvSpPr>
            <p:cNvPr id="66" name="Freeform 11"/>
            <p:cNvSpPr/>
            <p:nvPr/>
          </p:nvSpPr>
          <p:spPr>
            <a:xfrm>
              <a:off x="0" y="0"/>
              <a:ext cx="1044256" cy="208607"/>
            </a:xfrm>
            <a:custGeom>
              <a:avLst/>
              <a:gdLst/>
              <a:ahLst/>
              <a:cxnLst/>
              <a:rect l="l" t="t" r="r" b="b"/>
              <a:pathLst>
                <a:path w="1044256" h="208607">
                  <a:moveTo>
                    <a:pt x="41005" y="0"/>
                  </a:moveTo>
                  <a:lnTo>
                    <a:pt x="1003252" y="0"/>
                  </a:lnTo>
                  <a:cubicBezTo>
                    <a:pt x="1014127" y="0"/>
                    <a:pt x="1024557" y="4320"/>
                    <a:pt x="1032246" y="12010"/>
                  </a:cubicBezTo>
                  <a:cubicBezTo>
                    <a:pt x="1039936" y="19700"/>
                    <a:pt x="1044256" y="30130"/>
                    <a:pt x="1044256" y="41005"/>
                  </a:cubicBezTo>
                  <a:lnTo>
                    <a:pt x="1044256" y="167603"/>
                  </a:lnTo>
                  <a:cubicBezTo>
                    <a:pt x="1044256" y="178478"/>
                    <a:pt x="1039936" y="188907"/>
                    <a:pt x="1032246" y="196597"/>
                  </a:cubicBezTo>
                  <a:cubicBezTo>
                    <a:pt x="1024557" y="204287"/>
                    <a:pt x="1014127" y="208607"/>
                    <a:pt x="1003252" y="208607"/>
                  </a:cubicBezTo>
                  <a:lnTo>
                    <a:pt x="41005" y="208607"/>
                  </a:lnTo>
                  <a:cubicBezTo>
                    <a:pt x="18358" y="208607"/>
                    <a:pt x="0" y="190249"/>
                    <a:pt x="0" y="167603"/>
                  </a:cubicBezTo>
                  <a:lnTo>
                    <a:pt x="0" y="41005"/>
                  </a:lnTo>
                  <a:cubicBezTo>
                    <a:pt x="0" y="30130"/>
                    <a:pt x="4320" y="19700"/>
                    <a:pt x="12010" y="12010"/>
                  </a:cubicBezTo>
                  <a:cubicBezTo>
                    <a:pt x="19700" y="4320"/>
                    <a:pt x="30130" y="0"/>
                    <a:pt x="41005" y="0"/>
                  </a:cubicBezTo>
                  <a:close/>
                </a:path>
              </a:pathLst>
            </a:custGeom>
            <a:solidFill>
              <a:srgbClr val="5B7396"/>
            </a:solidFill>
          </p:spPr>
        </p:sp>
        <p:sp>
          <p:nvSpPr>
            <p:cNvPr id="67" name="TextBox 12"/>
            <p:cNvSpPr txBox="1"/>
            <p:nvPr/>
          </p:nvSpPr>
          <p:spPr>
            <a:xfrm>
              <a:off x="0" y="-28575"/>
              <a:ext cx="1044256" cy="237182"/>
            </a:xfrm>
            <a:prstGeom prst="rect">
              <a:avLst/>
            </a:prstGeom>
          </p:spPr>
          <p:txBody>
            <a:bodyPr lIns="50800" tIns="50800" rIns="50800" bIns="50800" rtlCol="0" anchor="ctr"/>
            <a:p>
              <a:pPr algn="ctr">
                <a:lnSpc>
                  <a:spcPts val="2660"/>
                </a:lnSpc>
              </a:pPr>
            </a:p>
          </p:txBody>
        </p:sp>
      </p:grpSp>
      <p:grpSp>
        <p:nvGrpSpPr>
          <p:cNvPr id="68" name="Group 13"/>
          <p:cNvGrpSpPr/>
          <p:nvPr/>
        </p:nvGrpSpPr>
        <p:grpSpPr>
          <a:xfrm rot="0">
            <a:off x="9655175" y="4133215"/>
            <a:ext cx="3479800" cy="4668520"/>
            <a:chOff x="0" y="0"/>
            <a:chExt cx="1044256" cy="1229568"/>
          </a:xfrm>
        </p:grpSpPr>
        <p:sp>
          <p:nvSpPr>
            <p:cNvPr id="69" name="Freeform 14"/>
            <p:cNvSpPr/>
            <p:nvPr/>
          </p:nvSpPr>
          <p:spPr>
            <a:xfrm>
              <a:off x="0" y="0"/>
              <a:ext cx="1044256" cy="1229568"/>
            </a:xfrm>
            <a:custGeom>
              <a:avLst/>
              <a:gdLst/>
              <a:ahLst/>
              <a:cxnLst/>
              <a:rect l="l" t="t" r="r" b="b"/>
              <a:pathLst>
                <a:path w="1044256" h="1229568">
                  <a:moveTo>
                    <a:pt x="41005" y="0"/>
                  </a:moveTo>
                  <a:lnTo>
                    <a:pt x="1003252" y="0"/>
                  </a:lnTo>
                  <a:cubicBezTo>
                    <a:pt x="1014127" y="0"/>
                    <a:pt x="1024557" y="4320"/>
                    <a:pt x="1032246" y="12010"/>
                  </a:cubicBezTo>
                  <a:cubicBezTo>
                    <a:pt x="1039936" y="19700"/>
                    <a:pt x="1044256" y="30130"/>
                    <a:pt x="1044256" y="41005"/>
                  </a:cubicBezTo>
                  <a:lnTo>
                    <a:pt x="1044256" y="1188563"/>
                  </a:lnTo>
                  <a:cubicBezTo>
                    <a:pt x="1044256" y="1211209"/>
                    <a:pt x="1025898" y="1229568"/>
                    <a:pt x="1003252" y="1229568"/>
                  </a:cubicBezTo>
                  <a:lnTo>
                    <a:pt x="41005" y="1229568"/>
                  </a:lnTo>
                  <a:cubicBezTo>
                    <a:pt x="30130" y="1229568"/>
                    <a:pt x="19700" y="1225247"/>
                    <a:pt x="12010" y="1217558"/>
                  </a:cubicBezTo>
                  <a:cubicBezTo>
                    <a:pt x="4320" y="1209868"/>
                    <a:pt x="0" y="1199438"/>
                    <a:pt x="0" y="1188563"/>
                  </a:cubicBezTo>
                  <a:lnTo>
                    <a:pt x="0" y="41005"/>
                  </a:lnTo>
                  <a:cubicBezTo>
                    <a:pt x="0" y="30130"/>
                    <a:pt x="4320" y="19700"/>
                    <a:pt x="12010" y="12010"/>
                  </a:cubicBezTo>
                  <a:cubicBezTo>
                    <a:pt x="19700" y="4320"/>
                    <a:pt x="30130" y="0"/>
                    <a:pt x="41005" y="0"/>
                  </a:cubicBezTo>
                  <a:close/>
                </a:path>
              </a:pathLst>
            </a:custGeom>
            <a:solidFill>
              <a:srgbClr val="B3C2D8">
                <a:alpha val="31765"/>
              </a:srgbClr>
            </a:solidFill>
            <a:ln cap="rnd">
              <a:noFill/>
              <a:prstDash val="solid"/>
              <a:round/>
            </a:ln>
          </p:spPr>
        </p:sp>
        <p:sp>
          <p:nvSpPr>
            <p:cNvPr id="70" name="TextBox 15"/>
            <p:cNvSpPr txBox="1"/>
            <p:nvPr/>
          </p:nvSpPr>
          <p:spPr>
            <a:xfrm>
              <a:off x="0" y="-28575"/>
              <a:ext cx="1044256" cy="1258143"/>
            </a:xfrm>
            <a:prstGeom prst="rect">
              <a:avLst/>
            </a:prstGeom>
          </p:spPr>
          <p:txBody>
            <a:bodyPr lIns="50800" tIns="50800" rIns="50800" bIns="50800" rtlCol="0" anchor="ctr"/>
            <a:p>
              <a:pPr algn="ctr">
                <a:lnSpc>
                  <a:spcPts val="2660"/>
                </a:lnSpc>
              </a:pPr>
            </a:p>
          </p:txBody>
        </p:sp>
      </p:grpSp>
      <p:sp>
        <p:nvSpPr>
          <p:cNvPr id="71" name="TextBox 16"/>
          <p:cNvSpPr txBox="1"/>
          <p:nvPr/>
        </p:nvSpPr>
        <p:spPr>
          <a:xfrm>
            <a:off x="9296400" y="2990850"/>
            <a:ext cx="4377690" cy="560070"/>
          </a:xfrm>
          <a:prstGeom prst="rect">
            <a:avLst/>
          </a:prstGeom>
        </p:spPr>
        <p:txBody>
          <a:bodyPr wrap="square" lIns="0" tIns="0" rIns="0" bIns="0" rtlCol="0" anchor="t">
            <a:spAutoFit/>
          </a:bodyPr>
          <a:p>
            <a:pPr algn="ctr">
              <a:lnSpc>
                <a:spcPts val="4370"/>
              </a:lnSpc>
            </a:pPr>
            <a:r>
              <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Minimax</a:t>
            </a:r>
            <a:endParaRPr lang="en-US" altLang="zh-CN" sz="24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72" name="Group 17"/>
          <p:cNvGrpSpPr/>
          <p:nvPr/>
        </p:nvGrpSpPr>
        <p:grpSpPr>
          <a:xfrm rot="0">
            <a:off x="12525853" y="3685804"/>
            <a:ext cx="337879" cy="295645"/>
            <a:chOff x="0" y="0"/>
            <a:chExt cx="812800" cy="711200"/>
          </a:xfrm>
        </p:grpSpPr>
        <p:sp>
          <p:nvSpPr>
            <p:cNvPr id="73" name="Freeform 1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5B7396"/>
            </a:solidFill>
          </p:spPr>
        </p:sp>
        <p:sp>
          <p:nvSpPr>
            <p:cNvPr id="74" name="TextBox 1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grpSp>
        <p:nvGrpSpPr>
          <p:cNvPr id="75" name="Group 20"/>
          <p:cNvGrpSpPr/>
          <p:nvPr/>
        </p:nvGrpSpPr>
        <p:grpSpPr>
          <a:xfrm rot="0">
            <a:off x="13973175" y="2880995"/>
            <a:ext cx="3596640" cy="791845"/>
            <a:chOff x="0" y="0"/>
            <a:chExt cx="1043595" cy="208607"/>
          </a:xfrm>
        </p:grpSpPr>
        <p:sp>
          <p:nvSpPr>
            <p:cNvPr id="76" name="Freeform 21"/>
            <p:cNvSpPr/>
            <p:nvPr/>
          </p:nvSpPr>
          <p:spPr>
            <a:xfrm>
              <a:off x="0" y="0"/>
              <a:ext cx="1043595" cy="208607"/>
            </a:xfrm>
            <a:custGeom>
              <a:avLst/>
              <a:gdLst/>
              <a:ahLst/>
              <a:cxnLst/>
              <a:rect l="l" t="t" r="r" b="b"/>
              <a:pathLst>
                <a:path w="1043595" h="208607">
                  <a:moveTo>
                    <a:pt x="41031" y="0"/>
                  </a:moveTo>
                  <a:lnTo>
                    <a:pt x="1002564" y="0"/>
                  </a:lnTo>
                  <a:cubicBezTo>
                    <a:pt x="1025225" y="0"/>
                    <a:pt x="1043595" y="18370"/>
                    <a:pt x="1043595" y="41031"/>
                  </a:cubicBezTo>
                  <a:lnTo>
                    <a:pt x="1043595" y="167577"/>
                  </a:lnTo>
                  <a:cubicBezTo>
                    <a:pt x="1043595" y="178459"/>
                    <a:pt x="1039272" y="188895"/>
                    <a:pt x="1031577" y="196590"/>
                  </a:cubicBezTo>
                  <a:cubicBezTo>
                    <a:pt x="1023883" y="204284"/>
                    <a:pt x="1013446" y="208607"/>
                    <a:pt x="1002564" y="208607"/>
                  </a:cubicBezTo>
                  <a:lnTo>
                    <a:pt x="41031" y="208607"/>
                  </a:lnTo>
                  <a:cubicBezTo>
                    <a:pt x="18370" y="208607"/>
                    <a:pt x="0" y="190237"/>
                    <a:pt x="0" y="167577"/>
                  </a:cubicBezTo>
                  <a:lnTo>
                    <a:pt x="0" y="41031"/>
                  </a:lnTo>
                  <a:cubicBezTo>
                    <a:pt x="0" y="30149"/>
                    <a:pt x="4323" y="19712"/>
                    <a:pt x="12018" y="12018"/>
                  </a:cubicBezTo>
                  <a:cubicBezTo>
                    <a:pt x="19712" y="4323"/>
                    <a:pt x="30149" y="0"/>
                    <a:pt x="41031" y="0"/>
                  </a:cubicBezTo>
                  <a:close/>
                </a:path>
              </a:pathLst>
            </a:custGeom>
            <a:solidFill>
              <a:srgbClr val="CBDCDE"/>
            </a:solidFill>
            <a:ln cap="rnd">
              <a:noFill/>
              <a:prstDash val="solid"/>
              <a:round/>
            </a:ln>
          </p:spPr>
        </p:sp>
        <p:sp>
          <p:nvSpPr>
            <p:cNvPr id="77" name="TextBox 22"/>
            <p:cNvSpPr txBox="1"/>
            <p:nvPr/>
          </p:nvSpPr>
          <p:spPr>
            <a:xfrm>
              <a:off x="0" y="-28575"/>
              <a:ext cx="1043595" cy="237182"/>
            </a:xfrm>
            <a:prstGeom prst="rect">
              <a:avLst/>
            </a:prstGeom>
          </p:spPr>
          <p:txBody>
            <a:bodyPr lIns="50800" tIns="50800" rIns="50800" bIns="50800" rtlCol="0" anchor="ctr"/>
            <a:p>
              <a:pPr marL="0" lvl="0" indent="0" algn="ctr">
                <a:lnSpc>
                  <a:spcPts val="2660"/>
                </a:lnSpc>
                <a:spcBef>
                  <a:spcPct val="0"/>
                </a:spcBef>
              </a:pPr>
            </a:p>
          </p:txBody>
        </p:sp>
      </p:grpSp>
      <p:grpSp>
        <p:nvGrpSpPr>
          <p:cNvPr id="78" name="Group 23"/>
          <p:cNvGrpSpPr/>
          <p:nvPr/>
        </p:nvGrpSpPr>
        <p:grpSpPr>
          <a:xfrm rot="0">
            <a:off x="13973175" y="4206240"/>
            <a:ext cx="3596640" cy="4559935"/>
            <a:chOff x="0" y="0"/>
            <a:chExt cx="1043595" cy="1229568"/>
          </a:xfrm>
        </p:grpSpPr>
        <p:sp>
          <p:nvSpPr>
            <p:cNvPr id="79" name="Freeform 24"/>
            <p:cNvSpPr/>
            <p:nvPr/>
          </p:nvSpPr>
          <p:spPr>
            <a:xfrm>
              <a:off x="0" y="0"/>
              <a:ext cx="1043595" cy="1229568"/>
            </a:xfrm>
            <a:custGeom>
              <a:avLst/>
              <a:gdLst/>
              <a:ahLst/>
              <a:cxnLst/>
              <a:rect l="l" t="t" r="r" b="b"/>
              <a:pathLst>
                <a:path w="1043595" h="1229568">
                  <a:moveTo>
                    <a:pt x="41031" y="0"/>
                  </a:moveTo>
                  <a:lnTo>
                    <a:pt x="1002564" y="0"/>
                  </a:lnTo>
                  <a:cubicBezTo>
                    <a:pt x="1025225" y="0"/>
                    <a:pt x="1043595" y="18370"/>
                    <a:pt x="1043595" y="41031"/>
                  </a:cubicBezTo>
                  <a:lnTo>
                    <a:pt x="1043595" y="1188537"/>
                  </a:lnTo>
                  <a:cubicBezTo>
                    <a:pt x="1043595" y="1211197"/>
                    <a:pt x="1025225" y="1229568"/>
                    <a:pt x="1002564" y="1229568"/>
                  </a:cubicBezTo>
                  <a:lnTo>
                    <a:pt x="41031" y="1229568"/>
                  </a:lnTo>
                  <a:cubicBezTo>
                    <a:pt x="30149" y="1229568"/>
                    <a:pt x="19712" y="1225245"/>
                    <a:pt x="12018" y="1217550"/>
                  </a:cubicBezTo>
                  <a:cubicBezTo>
                    <a:pt x="4323" y="1209855"/>
                    <a:pt x="0" y="1199419"/>
                    <a:pt x="0" y="1188537"/>
                  </a:cubicBezTo>
                  <a:lnTo>
                    <a:pt x="0" y="41031"/>
                  </a:lnTo>
                  <a:cubicBezTo>
                    <a:pt x="0" y="30149"/>
                    <a:pt x="4323" y="19712"/>
                    <a:pt x="12018" y="12018"/>
                  </a:cubicBezTo>
                  <a:cubicBezTo>
                    <a:pt x="19712" y="4323"/>
                    <a:pt x="30149" y="0"/>
                    <a:pt x="41031" y="0"/>
                  </a:cubicBezTo>
                  <a:close/>
                </a:path>
              </a:pathLst>
            </a:custGeom>
            <a:solidFill>
              <a:srgbClr val="CBDCDE">
                <a:alpha val="31765"/>
              </a:srgbClr>
            </a:solidFill>
            <a:ln cap="rnd">
              <a:noFill/>
              <a:prstDash val="solid"/>
              <a:round/>
            </a:ln>
          </p:spPr>
        </p:sp>
        <p:sp>
          <p:nvSpPr>
            <p:cNvPr id="80" name="TextBox 25"/>
            <p:cNvSpPr txBox="1"/>
            <p:nvPr/>
          </p:nvSpPr>
          <p:spPr>
            <a:xfrm>
              <a:off x="0" y="-28575"/>
              <a:ext cx="1043595" cy="1258143"/>
            </a:xfrm>
            <a:prstGeom prst="rect">
              <a:avLst/>
            </a:prstGeom>
          </p:spPr>
          <p:txBody>
            <a:bodyPr lIns="50800" tIns="50800" rIns="50800" bIns="50800" rtlCol="0" anchor="ctr"/>
            <a:p>
              <a:pPr marL="0" lvl="0" indent="0" algn="ctr">
                <a:lnSpc>
                  <a:spcPts val="2660"/>
                </a:lnSpc>
                <a:spcBef>
                  <a:spcPct val="0"/>
                </a:spcBef>
              </a:pPr>
            </a:p>
          </p:txBody>
        </p:sp>
      </p:grpSp>
      <p:sp>
        <p:nvSpPr>
          <p:cNvPr id="81" name="TextBox 26"/>
          <p:cNvSpPr txBox="1"/>
          <p:nvPr/>
        </p:nvSpPr>
        <p:spPr>
          <a:xfrm>
            <a:off x="13928090" y="2964815"/>
            <a:ext cx="3641725" cy="560070"/>
          </a:xfrm>
          <a:prstGeom prst="rect">
            <a:avLst/>
          </a:prstGeom>
        </p:spPr>
        <p:txBody>
          <a:bodyPr wrap="square" lIns="0" tIns="0" rIns="0" bIns="0" rtlCol="0" anchor="t">
            <a:spAutoFit/>
          </a:bodyPr>
          <a:p>
            <a:pPr algn="ctr">
              <a:lnSpc>
                <a:spcPts val="4370"/>
              </a:lnSpc>
            </a:pPr>
            <a:r>
              <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Q-learning (DQN)</a:t>
            </a:r>
            <a:endParaRPr lang="en-US" altLang="zh-CN" sz="28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82" name="Group 27"/>
          <p:cNvGrpSpPr/>
          <p:nvPr/>
        </p:nvGrpSpPr>
        <p:grpSpPr>
          <a:xfrm rot="0">
            <a:off x="16692201" y="3663545"/>
            <a:ext cx="337879" cy="295645"/>
            <a:chOff x="0" y="0"/>
            <a:chExt cx="812800" cy="711200"/>
          </a:xfrm>
        </p:grpSpPr>
        <p:sp>
          <p:nvSpPr>
            <p:cNvPr id="83" name="Freeform 28"/>
            <p:cNvSpPr/>
            <p:nvPr/>
          </p:nvSpPr>
          <p:spPr>
            <a:xfrm>
              <a:off x="0" y="0"/>
              <a:ext cx="812800" cy="711200"/>
            </a:xfrm>
            <a:custGeom>
              <a:avLst/>
              <a:gdLst/>
              <a:ahLst/>
              <a:cxnLst/>
              <a:rect l="l" t="t" r="r" b="b"/>
              <a:pathLst>
                <a:path w="812800" h="711200">
                  <a:moveTo>
                    <a:pt x="406400" y="711200"/>
                  </a:moveTo>
                  <a:lnTo>
                    <a:pt x="812800" y="0"/>
                  </a:lnTo>
                  <a:lnTo>
                    <a:pt x="0" y="0"/>
                  </a:lnTo>
                  <a:lnTo>
                    <a:pt x="406400" y="711200"/>
                  </a:lnTo>
                  <a:close/>
                </a:path>
              </a:pathLst>
            </a:custGeom>
            <a:solidFill>
              <a:srgbClr val="CBDCDE"/>
            </a:solidFill>
          </p:spPr>
        </p:sp>
        <p:sp>
          <p:nvSpPr>
            <p:cNvPr id="84" name="TextBox 29"/>
            <p:cNvSpPr txBox="1"/>
            <p:nvPr/>
          </p:nvSpPr>
          <p:spPr>
            <a:xfrm>
              <a:off x="127000" y="22225"/>
              <a:ext cx="558800" cy="358775"/>
            </a:xfrm>
            <a:prstGeom prst="rect">
              <a:avLst/>
            </a:prstGeom>
          </p:spPr>
          <p:txBody>
            <a:bodyPr lIns="50800" tIns="50800" rIns="50800" bIns="50800" rtlCol="0" anchor="ctr"/>
            <a:p>
              <a:pPr algn="ctr">
                <a:lnSpc>
                  <a:spcPts val="2660"/>
                </a:lnSpc>
              </a:pPr>
            </a:p>
          </p:txBody>
        </p:sp>
      </p:grpSp>
      <p:sp>
        <p:nvSpPr>
          <p:cNvPr id="85" name="TextBox 40"/>
          <p:cNvSpPr txBox="1"/>
          <p:nvPr/>
        </p:nvSpPr>
        <p:spPr>
          <a:xfrm>
            <a:off x="9807575" y="4481830"/>
            <a:ext cx="3061335" cy="3877945"/>
          </a:xfrm>
          <a:prstGeom prst="rect">
            <a:avLst/>
          </a:prstGeom>
        </p:spPr>
        <p:txBody>
          <a:bodyPr wrap="square" lIns="0" tIns="0" rIns="0" bIns="0" rtlCol="0" anchor="t">
            <a:spAutoFit/>
          </a:bodyPr>
          <a:p>
            <a:pPr algn="just">
              <a:lnSpc>
                <a:spcPct val="100000"/>
              </a:lnSpc>
              <a:buClrTx/>
              <a:buSzTx/>
              <a:buFontTx/>
            </a:pPr>
            <a:r>
              <a:rPr lang="en-US" altLang="zh-CN" sz="3600">
                <a:solidFill>
                  <a:srgbClr val="100F0D"/>
                </a:solidFill>
                <a:ea typeface="思源黑体 2" panose="020B0500000000000000" charset="-122"/>
                <a:cs typeface="+mn-lt"/>
                <a:sym typeface="思源黑体 2" panose="020B0500000000000000" charset="-122"/>
              </a:rPr>
              <a:t>Combining Minimax search with pruning, it evaluates future moves up to a fixed depth (e.g., 4 layers).</a:t>
            </a:r>
            <a:r>
              <a:rPr lang="en-US" altLang="zh-CN" sz="2800">
                <a:solidFill>
                  <a:srgbClr val="100F0D"/>
                </a:solidFill>
                <a:ea typeface="思源黑体 2" panose="020B0500000000000000" charset="-122"/>
                <a:cs typeface="+mn-lt"/>
                <a:sym typeface="思源黑体 2" panose="020B0500000000000000" charset="-122"/>
              </a:rPr>
              <a:t> </a:t>
            </a:r>
            <a:endParaRPr lang="en-US" altLang="zh-CN" sz="2800">
              <a:solidFill>
                <a:srgbClr val="100F0D"/>
              </a:solidFill>
              <a:ea typeface="思源黑体 2" panose="020B0500000000000000" charset="-122"/>
              <a:cs typeface="+mn-lt"/>
              <a:sym typeface="思源黑体 2" panose="020B0500000000000000" charset="-122"/>
            </a:endParaRPr>
          </a:p>
        </p:txBody>
      </p:sp>
      <p:sp>
        <p:nvSpPr>
          <p:cNvPr id="86" name="TextBox 41"/>
          <p:cNvSpPr txBox="1"/>
          <p:nvPr/>
        </p:nvSpPr>
        <p:spPr>
          <a:xfrm>
            <a:off x="14154150" y="4474210"/>
            <a:ext cx="3215005" cy="3323590"/>
          </a:xfrm>
          <a:prstGeom prst="rect">
            <a:avLst/>
          </a:prstGeom>
        </p:spPr>
        <p:txBody>
          <a:bodyPr wrap="square" lIns="0" tIns="0" rIns="0" bIns="0" rtlCol="0" anchor="t">
            <a:spAutoFit/>
          </a:bodyPr>
          <a:p>
            <a:pPr algn="just">
              <a:lnSpc>
                <a:spcPct val="100000"/>
              </a:lnSpc>
            </a:pPr>
            <a:r>
              <a:rPr lang="en-US" altLang="zh-CN" sz="3600">
                <a:solidFill>
                  <a:srgbClr val="100F0D"/>
                </a:solidFill>
                <a:ea typeface="思源黑体 2" panose="020B0500000000000000" charset="-122"/>
                <a:cs typeface="+mn-lt"/>
                <a:sym typeface="思源黑体 2" panose="020B0500000000000000" charset="-122"/>
              </a:rPr>
              <a:t>A reinforcement learning method training a neural network to predict optimal moves.</a:t>
            </a:r>
            <a:endParaRPr lang="en-US" altLang="zh-CN" sz="3600">
              <a:solidFill>
                <a:srgbClr val="100F0D"/>
              </a:solidFill>
              <a:ea typeface="思源黑体 2" panose="020B0500000000000000" charset="-122"/>
              <a:cs typeface="+mn-lt"/>
              <a:sym typeface="思源黑体 2" panose="020B05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5683" y="-1072367"/>
            <a:ext cx="6120512" cy="2812536"/>
          </a:xfrm>
          <a:custGeom>
            <a:avLst/>
            <a:gdLst/>
            <a:ahLst/>
            <a:cxnLst/>
            <a:rect l="l" t="t" r="r" b="b"/>
            <a:pathLst>
              <a:path w="6120512" h="2812536">
                <a:moveTo>
                  <a:pt x="0" y="0"/>
                </a:moveTo>
                <a:lnTo>
                  <a:pt x="6120512" y="0"/>
                </a:lnTo>
                <a:lnTo>
                  <a:pt x="6120512" y="2812536"/>
                </a:lnTo>
                <a:lnTo>
                  <a:pt x="0" y="28125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flipH="1" flipV="1">
            <a:off x="-2300374" y="-569273"/>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2381475" y="-841578"/>
            <a:ext cx="5116048" cy="2350958"/>
          </a:xfrm>
          <a:custGeom>
            <a:avLst/>
            <a:gdLst/>
            <a:ahLst/>
            <a:cxnLst/>
            <a:rect l="l" t="t" r="r" b="b"/>
            <a:pathLst>
              <a:path w="5116048" h="2350958">
                <a:moveTo>
                  <a:pt x="5116048" y="2350958"/>
                </a:moveTo>
                <a:lnTo>
                  <a:pt x="0" y="2350958"/>
                </a:lnTo>
                <a:lnTo>
                  <a:pt x="0" y="0"/>
                </a:lnTo>
                <a:lnTo>
                  <a:pt x="5116048" y="0"/>
                </a:lnTo>
                <a:lnTo>
                  <a:pt x="5116048" y="2350958"/>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158484">
            <a:off x="14160944" y="8243010"/>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rot="-158484">
            <a:off x="13092655" y="9381375"/>
            <a:ext cx="5877557" cy="2700891"/>
          </a:xfrm>
          <a:custGeom>
            <a:avLst/>
            <a:gdLst/>
            <a:ahLst/>
            <a:cxnLst/>
            <a:rect l="l" t="t" r="r" b="b"/>
            <a:pathLst>
              <a:path w="5877557" h="2700891">
                <a:moveTo>
                  <a:pt x="0" y="0"/>
                </a:moveTo>
                <a:lnTo>
                  <a:pt x="5877557" y="0"/>
                </a:lnTo>
                <a:lnTo>
                  <a:pt x="5877557" y="2700891"/>
                </a:lnTo>
                <a:lnTo>
                  <a:pt x="0" y="27008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450764">
            <a:off x="11876537" y="9462018"/>
            <a:ext cx="7032820" cy="3231765"/>
          </a:xfrm>
          <a:custGeom>
            <a:avLst/>
            <a:gdLst/>
            <a:ahLst/>
            <a:cxnLst/>
            <a:rect l="l" t="t" r="r" b="b"/>
            <a:pathLst>
              <a:path w="7032820" h="3231765">
                <a:moveTo>
                  <a:pt x="0" y="0"/>
                </a:moveTo>
                <a:lnTo>
                  <a:pt x="7032820" y="0"/>
                </a:lnTo>
                <a:lnTo>
                  <a:pt x="7032820" y="3231765"/>
                </a:lnTo>
                <a:lnTo>
                  <a:pt x="0" y="3231765"/>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8" name="TextBox 8"/>
          <p:cNvSpPr txBox="1"/>
          <p:nvPr/>
        </p:nvSpPr>
        <p:spPr>
          <a:xfrm>
            <a:off x="4572000" y="369570"/>
            <a:ext cx="10365105" cy="1370330"/>
          </a:xfrm>
          <a:prstGeom prst="rect">
            <a:avLst/>
          </a:prstGeom>
        </p:spPr>
        <p:txBody>
          <a:bodyPr wrap="square" lIns="0" tIns="0" rIns="0" bIns="0" rtlCol="0" anchor="t">
            <a:spAutoFit/>
          </a:bodyPr>
          <a:lstStyle/>
          <a:p>
            <a:pPr marL="0" lvl="0" indent="0" algn="ctr">
              <a:lnSpc>
                <a:spcPts val="10690"/>
              </a:lnSpc>
              <a:spcBef>
                <a:spcPct val="0"/>
              </a:spcBef>
            </a:pPr>
            <a:r>
              <a:rPr lang="en-US" altLang="zh-CN" sz="6000">
                <a:sym typeface="+mn-ea"/>
              </a:rPr>
              <a:t>Greedy Algorithm</a:t>
            </a:r>
            <a:endParaRPr lang="en-US" altLang="zh-CN" sz="6000">
              <a:solidFill>
                <a:srgbClr val="1E1E1E"/>
              </a:solidFill>
              <a:latin typeface="UD Digi Kyokasho N-B" panose="02020700000000000000" charset="-128"/>
              <a:ea typeface="UD Digi Kyokasho N-B" panose="02020700000000000000" charset="-128"/>
              <a:cs typeface="字由点字倔强黑" panose="00020600040101010101" charset="-122"/>
              <a:sym typeface="字由点字倔强黑" panose="00020600040101010101" charset="-122"/>
            </a:endParaRPr>
          </a:p>
        </p:txBody>
      </p:sp>
      <p:sp>
        <p:nvSpPr>
          <p:cNvPr id="27" name="TextBox 15"/>
          <p:cNvSpPr txBox="1"/>
          <p:nvPr>
            <p:custDataLst>
              <p:tags r:id="rId7"/>
            </p:custDataLst>
          </p:nvPr>
        </p:nvSpPr>
        <p:spPr>
          <a:xfrm>
            <a:off x="990600" y="2552700"/>
            <a:ext cx="7453630" cy="5688965"/>
          </a:xfrm>
          <a:prstGeom prst="rect">
            <a:avLst/>
          </a:prstGeom>
        </p:spPr>
        <p:txBody>
          <a:bodyPr wrap="square" lIns="0" tIns="0" rIns="0" bIns="0" rtlCol="0" anchor="t">
            <a:noAutofit/>
          </a:bodyPr>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Model &amp; Legal Moves</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Immediate Wins/Blocks</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Central Bias</a:t>
            </a:r>
            <a:endParaRPr lang="en-US" altLang="zh-CN" sz="3200">
              <a:solidFill>
                <a:srgbClr val="1E1E1E"/>
              </a:solidFill>
              <a:ea typeface="思源黑体 2" panose="020B0500000000000000" charset="-122"/>
              <a:cs typeface="+mn-lt"/>
              <a:sym typeface="思源黑体 2" panose="020B0500000000000000" charset="-122"/>
            </a:endParaRPr>
          </a:p>
          <a:p>
            <a:pPr indent="457200" algn="just">
              <a:lnSpc>
                <a:spcPct val="150000"/>
              </a:lnSpc>
            </a:pPr>
            <a:r>
              <a:rPr lang="en-US" altLang="zh-CN" sz="3200">
                <a:solidFill>
                  <a:srgbClr val="1E1E1E"/>
                </a:solidFill>
                <a:ea typeface="思源黑体 2" panose="020B0500000000000000" charset="-122"/>
                <a:cs typeface="+mn-lt"/>
                <a:sym typeface="思源黑体 2" panose="020B0500000000000000" charset="-122"/>
              </a:rPr>
              <a:t>Heuristic Scoring (if no decisive moves)</a:t>
            </a:r>
            <a:endParaRPr lang="en-US" altLang="zh-CN" sz="3200">
              <a:solidFill>
                <a:srgbClr val="1E1E1E"/>
              </a:solidFill>
              <a:ea typeface="思源黑体 2" panose="020B0500000000000000" charset="-122"/>
              <a:cs typeface="+mn-lt"/>
              <a:sym typeface="思源黑体 2" panose="020B0500000000000000" charset="-122"/>
            </a:endParaRPr>
          </a:p>
          <a:p>
            <a:pPr indent="457200" algn="just">
              <a:lnSpc>
                <a:spcPct val="150000"/>
              </a:lnSpc>
            </a:pPr>
            <a:r>
              <a:rPr lang="en-US" altLang="zh-CN" sz="3200">
                <a:solidFill>
                  <a:srgbClr val="1E1E1E"/>
                </a:solidFill>
                <a:ea typeface="思源黑体 2" panose="020B0500000000000000" charset="-122"/>
                <a:cs typeface="+mn-lt"/>
                <a:sym typeface="思源黑体 2" panose="020B0500000000000000" charset="-122"/>
              </a:rPr>
              <a:t>Pattern Bonuses</a:t>
            </a:r>
            <a:endParaRPr lang="en-US" altLang="zh-CN" sz="3200">
              <a:solidFill>
                <a:srgbClr val="1E1E1E"/>
              </a:solidFill>
              <a:ea typeface="思源黑体 2" panose="020B0500000000000000" charset="-122"/>
              <a:cs typeface="+mn-lt"/>
              <a:sym typeface="思源黑体 2" panose="020B0500000000000000" charset="-122"/>
            </a:endParaRPr>
          </a:p>
          <a:p>
            <a:pPr indent="457200" algn="just">
              <a:lnSpc>
                <a:spcPct val="150000"/>
              </a:lnSpc>
            </a:pPr>
            <a:r>
              <a:rPr lang="en-US" altLang="zh-CN" sz="3200">
                <a:solidFill>
                  <a:srgbClr val="1E1E1E"/>
                </a:solidFill>
                <a:ea typeface="思源黑体 2" panose="020B0500000000000000" charset="-122"/>
                <a:cs typeface="+mn-lt"/>
                <a:sym typeface="思源黑体 2" panose="020B0500000000000000" charset="-122"/>
              </a:rPr>
              <a:t>Risk Penalty</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Simulate &amp; Score</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r>
              <a:rPr lang="en-US" altLang="zh-CN" sz="3200">
                <a:solidFill>
                  <a:srgbClr val="1E1E1E"/>
                </a:solidFill>
                <a:ea typeface="思源黑体 2" panose="020B0500000000000000" charset="-122"/>
                <a:cs typeface="+mn-lt"/>
                <a:sym typeface="思源黑体 2" panose="020B0500000000000000" charset="-122"/>
              </a:rPr>
              <a:t>Decision</a:t>
            </a:r>
            <a:endParaRPr lang="en-US" altLang="zh-CN" sz="3200">
              <a:solidFill>
                <a:srgbClr val="1E1E1E"/>
              </a:solidFill>
              <a:ea typeface="思源黑体 2" panose="020B0500000000000000" charset="-122"/>
              <a:cs typeface="+mn-lt"/>
              <a:sym typeface="思源黑体 2" panose="020B0500000000000000" charset="-122"/>
            </a:endParaRPr>
          </a:p>
          <a:p>
            <a:pPr algn="just">
              <a:lnSpc>
                <a:spcPct val="150000"/>
              </a:lnSpc>
            </a:pPr>
            <a:endParaRPr lang="en-US" altLang="zh-CN" sz="3200">
              <a:solidFill>
                <a:srgbClr val="1E1E1E"/>
              </a:solidFill>
              <a:ea typeface="思源黑体 2" panose="020B0500000000000000" charset="-122"/>
              <a:cs typeface="+mn-lt"/>
              <a:sym typeface="思源黑体 2" panose="020B0500000000000000" charset="-122"/>
            </a:endParaRPr>
          </a:p>
        </p:txBody>
      </p:sp>
      <p:pic>
        <p:nvPicPr>
          <p:cNvPr id="9" name="图片 8"/>
          <p:cNvPicPr/>
          <p:nvPr/>
        </p:nvPicPr>
        <p:blipFill>
          <a:blip r:embed="rId8"/>
          <a:stretch>
            <a:fillRect/>
          </a:stretch>
        </p:blipFill>
        <p:spPr>
          <a:xfrm>
            <a:off x="8153400" y="2682240"/>
            <a:ext cx="9201785" cy="5622925"/>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270.48629921259834,&quot;left&quot;:198.9184251968504,&quot;top&quot;:363,&quot;width&quot;:1042.1630708661419}"/>
</p:tagLst>
</file>

<file path=ppt/tags/tag10.xml><?xml version="1.0" encoding="utf-8"?>
<p:tagLst xmlns:p="http://schemas.openxmlformats.org/presentationml/2006/main">
  <p:tag name="KSO_WM_DIAGRAM_VIRTUALLY_FRAME" val="{&quot;height&quot;:270.48629921259834,&quot;left&quot;:198.9184251968504,&quot;top&quot;:363,&quot;width&quot;:1042.1630708661419}"/>
</p:tagLst>
</file>

<file path=ppt/tags/tag11.xml><?xml version="1.0" encoding="utf-8"?>
<p:tagLst xmlns:p="http://schemas.openxmlformats.org/presentationml/2006/main">
  <p:tag name="KSO_WM_DIAGRAM_VIRTUALLY_FRAME" val="{&quot;height&quot;:270.48629921259834,&quot;left&quot;:198.9184251968504,&quot;top&quot;:363,&quot;width&quot;:1042.1630708661419}"/>
</p:tagLst>
</file>

<file path=ppt/tags/tag12.xml><?xml version="1.0" encoding="utf-8"?>
<p:tagLst xmlns:p="http://schemas.openxmlformats.org/presentationml/2006/main">
  <p:tag name="KSO_WM_DIAGRAM_VIRTUALLY_FRAME" val="{&quot;height&quot;:270.48629921259834,&quot;left&quot;:198.9184251968504,&quot;top&quot;:363,&quot;width&quot;:1042.1630708661419}"/>
</p:tagLst>
</file>

<file path=ppt/tags/tag13.xml><?xml version="1.0" encoding="utf-8"?>
<p:tagLst xmlns:p="http://schemas.openxmlformats.org/presentationml/2006/main">
  <p:tag name="KSO_WM_DIAGRAM_VIRTUALLY_FRAME" val="{&quot;height&quot;:270.48629921259834,&quot;left&quot;:198.9184251968504,&quot;top&quot;:363,&quot;width&quot;:1042.1630708661419}"/>
</p:tagLst>
</file>

<file path=ppt/tags/tag14.xml><?xml version="1.0" encoding="utf-8"?>
<p:tagLst xmlns:p="http://schemas.openxmlformats.org/presentationml/2006/main">
  <p:tag name="KSO_WM_DIAGRAM_VIRTUALLY_FRAME" val="{&quot;height&quot;:270.48629921259834,&quot;left&quot;:198.9184251968504,&quot;top&quot;:363,&quot;width&quot;:1042.1630708661419}"/>
</p:tagLst>
</file>

<file path=ppt/tags/tag15.xml><?xml version="1.0" encoding="utf-8"?>
<p:tagLst xmlns:p="http://schemas.openxmlformats.org/presentationml/2006/main">
  <p:tag name="KSO_WM_DIAGRAM_VIRTUALLY_FRAME" val="{&quot;height&quot;:270.48629921259834,&quot;left&quot;:198.9184251968504,&quot;top&quot;:363,&quot;width&quot;:1042.1630708661419}"/>
</p:tagLst>
</file>

<file path=ppt/tags/tag16.xml><?xml version="1.0" encoding="utf-8"?>
<p:tagLst xmlns:p="http://schemas.openxmlformats.org/presentationml/2006/main">
  <p:tag name="KSO_WM_DIAGRAM_VIRTUALLY_FRAME" val="{&quot;height&quot;:270.48629921259834,&quot;left&quot;:198.9184251968504,&quot;top&quot;:363,&quot;width&quot;:1042.1630708661419}"/>
</p:tagLst>
</file>

<file path=ppt/tags/tag17.xml><?xml version="1.0" encoding="utf-8"?>
<p:tagLst xmlns:p="http://schemas.openxmlformats.org/presentationml/2006/main">
  <p:tag name="KSO_WM_DIAGRAM_VIRTUALLY_FRAME" val="{&quot;height&quot;:270.48629921259834,&quot;left&quot;:198.9184251968504,&quot;top&quot;:363,&quot;width&quot;:1042.1630708661419}"/>
</p:tagLst>
</file>

<file path=ppt/tags/tag18.xml><?xml version="1.0" encoding="utf-8"?>
<p:tagLst xmlns:p="http://schemas.openxmlformats.org/presentationml/2006/main">
  <p:tag name="KSO_WM_DIAGRAM_VIRTUALLY_FRAME" val="{&quot;height&quot;:270.48629921259834,&quot;left&quot;:198.9184251968504,&quot;top&quot;:363,&quot;width&quot;:1042.1630708661419}"/>
</p:tagLst>
</file>

<file path=ppt/tags/tag19.xml><?xml version="1.0" encoding="utf-8"?>
<p:tagLst xmlns:p="http://schemas.openxmlformats.org/presentationml/2006/main">
  <p:tag name="KSO_WM_DIAGRAM_VIRTUALLY_FRAME" val="{&quot;height&quot;:270.48629921259834,&quot;left&quot;:198.9184251968504,&quot;top&quot;:363,&quot;width&quot;:1042.1630708661419}"/>
</p:tagLst>
</file>

<file path=ppt/tags/tag2.xml><?xml version="1.0" encoding="utf-8"?>
<p:tagLst xmlns:p="http://schemas.openxmlformats.org/presentationml/2006/main">
  <p:tag name="KSO_WM_DIAGRAM_VIRTUALLY_FRAME" val="{&quot;height&quot;:270.48629921259834,&quot;left&quot;:198.9184251968504,&quot;top&quot;:363,&quot;width&quot;:1042.1630708661419}"/>
</p:tagLst>
</file>

<file path=ppt/tags/tag20.xml><?xml version="1.0" encoding="utf-8"?>
<p:tagLst xmlns:p="http://schemas.openxmlformats.org/presentationml/2006/main">
  <p:tag name="KSO_WM_DIAGRAM_VIRTUALLY_FRAME" val="{&quot;height&quot;:270.48629921259834,&quot;left&quot;:198.9184251968504,&quot;top&quot;:363,&quot;width&quot;:1042.1630708661419}"/>
</p:tagLst>
</file>

<file path=ppt/tags/tag21.xml><?xml version="1.0" encoding="utf-8"?>
<p:tagLst xmlns:p="http://schemas.openxmlformats.org/presentationml/2006/main">
  <p:tag name="KSO_WM_DIAGRAM_VIRTUALLY_FRAME" val="{&quot;height&quot;:270.48629921259834,&quot;left&quot;:198.9184251968504,&quot;top&quot;:363,&quot;width&quot;:1042.1630708661419}"/>
</p:tagLst>
</file>

<file path=ppt/tags/tag22.xml><?xml version="1.0" encoding="utf-8"?>
<p:tagLst xmlns:p="http://schemas.openxmlformats.org/presentationml/2006/main">
  <p:tag name="KSO_WM_DIAGRAM_VIRTUALLY_FRAME" val="{&quot;height&quot;:270.48629921259834,&quot;left&quot;:198.9184251968504,&quot;top&quot;:363,&quot;width&quot;:1042.1630708661419}"/>
</p:tagLst>
</file>

<file path=ppt/tags/tag23.xml><?xml version="1.0" encoding="utf-8"?>
<p:tagLst xmlns:p="http://schemas.openxmlformats.org/presentationml/2006/main">
  <p:tag name="KSO_WM_DIAGRAM_VIRTUALLY_FRAME" val="{&quot;height&quot;:270.48629921259834,&quot;left&quot;:198.9184251968504,&quot;top&quot;:363,&quot;width&quot;:1042.1630708661419}"/>
</p:tagLst>
</file>

<file path=ppt/tags/tag24.xml><?xml version="1.0" encoding="utf-8"?>
<p:tagLst xmlns:p="http://schemas.openxmlformats.org/presentationml/2006/main">
  <p:tag name="KSO_WM_DIAGRAM_VIRTUALLY_FRAME" val="{&quot;height&quot;:270.48629921259834,&quot;left&quot;:198.9184251968504,&quot;top&quot;:363,&quot;width&quot;:1042.1630708661419}"/>
</p:tagLst>
</file>

<file path=ppt/tags/tag25.xml><?xml version="1.0" encoding="utf-8"?>
<p:tagLst xmlns:p="http://schemas.openxmlformats.org/presentationml/2006/main">
  <p:tag name="KSO_WM_DIAGRAM_VIRTUALLY_FRAME" val="{&quot;height&quot;:270.48629921259834,&quot;left&quot;:198.9184251968504,&quot;top&quot;:363,&quot;width&quot;:1042.1630708661419}"/>
</p:tagLst>
</file>

<file path=ppt/tags/tag26.xml><?xml version="1.0" encoding="utf-8"?>
<p:tagLst xmlns:p="http://schemas.openxmlformats.org/presentationml/2006/main">
  <p:tag name="KSO_WM_DIAGRAM_VIRTUALLY_FRAME" val="{&quot;height&quot;:270.48629921259834,&quot;left&quot;:198.9184251968504,&quot;top&quot;:363,&quot;width&quot;:1042.1630708661419}"/>
</p:tagLst>
</file>

<file path=ppt/tags/tag27.xml><?xml version="1.0" encoding="utf-8"?>
<p:tagLst xmlns:p="http://schemas.openxmlformats.org/presentationml/2006/main">
  <p:tag name="KSO_WM_DIAGRAM_VIRTUALLY_FRAME" val="{&quot;height&quot;:270.48629921259834,&quot;left&quot;:198.9184251968504,&quot;top&quot;:363,&quot;width&quot;:1042.1630708661419}"/>
</p:tagLst>
</file>

<file path=ppt/tags/tag28.xml><?xml version="1.0" encoding="utf-8"?>
<p:tagLst xmlns:p="http://schemas.openxmlformats.org/presentationml/2006/main">
  <p:tag name="KSO_WM_DIAGRAM_VIRTUALLY_FRAME" val="{&quot;height&quot;:270.48629921259834,&quot;left&quot;:198.9184251968504,&quot;top&quot;:363,&quot;width&quot;:1042.1630708661419}"/>
</p:tagLst>
</file>

<file path=ppt/tags/tag29.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xml><?xml version="1.0" encoding="utf-8"?>
<p:tagLst xmlns:p="http://schemas.openxmlformats.org/presentationml/2006/main">
  <p:tag name="KSO_WM_DIAGRAM_VIRTUALLY_FRAME" val="{&quot;height&quot;:270.48629921259834,&quot;left&quot;:198.9184251968504,&quot;top&quot;:363,&quot;width&quot;:1042.1630708661419}"/>
</p:tagLst>
</file>

<file path=ppt/tags/tag30.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31.xml><?xml version="1.0" encoding="utf-8"?>
<p:tagLst xmlns:p="http://schemas.openxmlformats.org/presentationml/2006/main">
  <p:tag name="KSO_WM_DIAGRAM_VIRTUALLY_FRAME" val="{&quot;height&quot;:464.3,&quot;left&quot;:84,&quot;top&quot;:227.75,&quot;width&quot;:616.75}"/>
</p:tagLst>
</file>

<file path=ppt/tags/tag32.xml><?xml version="1.0" encoding="utf-8"?>
<p:tagLst xmlns:p="http://schemas.openxmlformats.org/presentationml/2006/main">
  <p:tag name="KSO_WM_DIAGRAM_VIRTUALLY_FRAME" val="{&quot;height&quot;:464.3,&quot;left&quot;:84,&quot;top&quot;:227.75,&quot;width&quot;:616.75}"/>
</p:tagLst>
</file>

<file path=ppt/tags/tag33.xml><?xml version="1.0" encoding="utf-8"?>
<p:tagLst xmlns:p="http://schemas.openxmlformats.org/presentationml/2006/main">
  <p:tag name="KSO_WM_DIAGRAM_VIRTUALLY_FRAME" val="{&quot;height&quot;:464.3,&quot;left&quot;:84,&quot;top&quot;:227.75,&quot;width&quot;:616.75}"/>
</p:tagLst>
</file>

<file path=ppt/tags/tag34.xml><?xml version="1.0" encoding="utf-8"?>
<p:tagLst xmlns:p="http://schemas.openxmlformats.org/presentationml/2006/main">
  <p:tag name="KSO_WM_DIAGRAM_VIRTUALLY_FRAME" val="{&quot;height&quot;:464.3,&quot;left&quot;:84,&quot;top&quot;:227.75,&quot;width&quot;:616.75}"/>
</p:tagLst>
</file>

<file path=ppt/tags/tag35.xml><?xml version="1.0" encoding="utf-8"?>
<p:tagLst xmlns:p="http://schemas.openxmlformats.org/presentationml/2006/main">
  <p:tag name="KSO_WM_DIAGRAM_VIRTUALLY_FRAME" val="{&quot;height&quot;:464.3,&quot;left&quot;:84,&quot;top&quot;:227.75,&quot;width&quot;:616.75}"/>
</p:tagLst>
</file>

<file path=ppt/tags/tag36.xml><?xml version="1.0" encoding="utf-8"?>
<p:tagLst xmlns:p="http://schemas.openxmlformats.org/presentationml/2006/main">
  <p:tag name="KSO_WM_DIAGRAM_VIRTUALLY_FRAME" val="{&quot;height&quot;:464.3,&quot;left&quot;:84,&quot;top&quot;:227.75,&quot;width&quot;:616.75}"/>
</p:tagLst>
</file>

<file path=ppt/tags/tag37.xml><?xml version="1.0" encoding="utf-8"?>
<p:tagLst xmlns:p="http://schemas.openxmlformats.org/presentationml/2006/main">
  <p:tag name="KSO_WM_DIAGRAM_VIRTUALLY_FRAME" val="{&quot;height&quot;:464.3,&quot;left&quot;:84,&quot;top&quot;:227.75,&quot;width&quot;:616.75}"/>
</p:tagLst>
</file>

<file path=ppt/tags/tag38.xml><?xml version="1.0" encoding="utf-8"?>
<p:tagLst xmlns:p="http://schemas.openxmlformats.org/presentationml/2006/main">
  <p:tag name="KSO_WM_DIAGRAM_VIRTUALLY_FRAME" val="{&quot;height&quot;:464.3,&quot;left&quot;:84,&quot;top&quot;:227.75,&quot;width&quot;:616.75}"/>
</p:tagLst>
</file>

<file path=ppt/tags/tag39.xml><?xml version="1.0" encoding="utf-8"?>
<p:tagLst xmlns:p="http://schemas.openxmlformats.org/presentationml/2006/main">
  <p:tag name="KSO_WM_DIAGRAM_VIRTUALLY_FRAME" val="{&quot;height&quot;:464.3,&quot;left&quot;:84,&quot;top&quot;:227.75,&quot;width&quot;:616.75}"/>
</p:tagLst>
</file>

<file path=ppt/tags/tag4.xml><?xml version="1.0" encoding="utf-8"?>
<p:tagLst xmlns:p="http://schemas.openxmlformats.org/presentationml/2006/main">
  <p:tag name="KSO_WM_DIAGRAM_VIRTUALLY_FRAME" val="{&quot;height&quot;:270.48629921259834,&quot;left&quot;:198.9184251968504,&quot;top&quot;:363,&quot;width&quot;:1042.1630708661419}"/>
</p:tagLst>
</file>

<file path=ppt/tags/tag40.xml><?xml version="1.0" encoding="utf-8"?>
<p:tagLst xmlns:p="http://schemas.openxmlformats.org/presentationml/2006/main">
  <p:tag name="KSO_WM_DIAGRAM_VIRTUALLY_FRAME" val="{&quot;height&quot;:464.3,&quot;left&quot;:84,&quot;top&quot;:227.75,&quot;width&quot;:616.75}"/>
</p:tagLst>
</file>

<file path=ppt/tags/tag41.xml><?xml version="1.0" encoding="utf-8"?>
<p:tagLst xmlns:p="http://schemas.openxmlformats.org/presentationml/2006/main">
  <p:tag name="KSO_WM_DIAGRAM_VIRTUALLY_FRAME" val="{&quot;height&quot;:464.3,&quot;left&quot;:84,&quot;top&quot;:227.75,&quot;width&quot;:616.75}"/>
</p:tagLst>
</file>

<file path=ppt/tags/tag42.xml><?xml version="1.0" encoding="utf-8"?>
<p:tagLst xmlns:p="http://schemas.openxmlformats.org/presentationml/2006/main">
  <p:tag name="KSO_WM_DIAGRAM_VIRTUALLY_FRAME" val="{&quot;height&quot;:464.3,&quot;left&quot;:84,&quot;top&quot;:227.75,&quot;width&quot;:616.75}"/>
</p:tagLst>
</file>

<file path=ppt/tags/tag43.xml><?xml version="1.0" encoding="utf-8"?>
<p:tagLst xmlns:p="http://schemas.openxmlformats.org/presentationml/2006/main">
  <p:tag name="KSO_WM_DIAGRAM_VIRTUALLY_FRAME" val="{&quot;height&quot;:464.3,&quot;left&quot;:84,&quot;top&quot;:227.75,&quot;width&quot;:616.75}"/>
</p:tagLst>
</file>

<file path=ppt/tags/tag44.xml><?xml version="1.0" encoding="utf-8"?>
<p:tagLst xmlns:p="http://schemas.openxmlformats.org/presentationml/2006/main">
  <p:tag name="KSO_WM_DIAGRAM_VIRTUALLY_FRAME" val="{&quot;height&quot;:464.3,&quot;left&quot;:84,&quot;top&quot;:227.75,&quot;width&quot;:616.75}"/>
</p:tagLst>
</file>

<file path=ppt/tags/tag45.xml><?xml version="1.0" encoding="utf-8"?>
<p:tagLst xmlns:p="http://schemas.openxmlformats.org/presentationml/2006/main">
  <p:tag name="KSO_WM_DIAGRAM_VIRTUALLY_FRAME" val="{&quot;height&quot;:464.3,&quot;left&quot;:84,&quot;top&quot;:227.75,&quot;width&quot;:616.75}"/>
</p:tagLst>
</file>

<file path=ppt/tags/tag46.xml><?xml version="1.0" encoding="utf-8"?>
<p:tagLst xmlns:p="http://schemas.openxmlformats.org/presentationml/2006/main">
  <p:tag name="KSO_WM_DIAGRAM_VIRTUALLY_FRAME" val="{&quot;height&quot;:464.3,&quot;left&quot;:84,&quot;top&quot;:227.75,&quot;width&quot;:616.75}"/>
</p:tagLst>
</file>

<file path=ppt/tags/tag47.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48.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49.xml><?xml version="1.0" encoding="utf-8"?>
<p:tagLst xmlns:p="http://schemas.openxmlformats.org/presentationml/2006/main">
  <p:tag name="KSO_WM_DIAGRAM_VIRTUALLY_FRAME" val="{&quot;height&quot;:347.1063779527559,&quot;left&quot;:116.2492125984252,&quot;top&quot;:193.80842519685038,&quot;width&quot;:596.9796062992125}"/>
</p:tagLst>
</file>

<file path=ppt/tags/tag5.xml><?xml version="1.0" encoding="utf-8"?>
<p:tagLst xmlns:p="http://schemas.openxmlformats.org/presentationml/2006/main">
  <p:tag name="KSO_WM_DIAGRAM_VIRTUALLY_FRAME" val="{&quot;height&quot;:270.48629921259834,&quot;left&quot;:198.9184251968504,&quot;top&quot;:363,&quot;width&quot;:1042.1630708661419}"/>
</p:tagLst>
</file>

<file path=ppt/tags/tag50.xml><?xml version="1.0" encoding="utf-8"?>
<p:tagLst xmlns:p="http://schemas.openxmlformats.org/presentationml/2006/main">
  <p:tag name="KSO_WM_DIAGRAM_VIRTUALLY_FRAME" val="{&quot;height&quot;:690.7264566929134,&quot;left&quot;:107.1,&quot;top&quot;:87.02354330708661,&quot;width&quot;:1172.830472440945}"/>
</p:tagLst>
</file>

<file path=ppt/tags/tag51.xml><?xml version="1.0" encoding="utf-8"?>
<p:tagLst xmlns:p="http://schemas.openxmlformats.org/presentationml/2006/main">
  <p:tag name="KSO_WM_DIAGRAM_VIRTUALLY_FRAME" val="{&quot;height&quot;:690.7264566929134,&quot;left&quot;:107.1,&quot;top&quot;:87.02354330708661,&quot;width&quot;:1172.830472440945}"/>
</p:tagLst>
</file>

<file path=ppt/tags/tag52.xml><?xml version="1.0" encoding="utf-8"?>
<p:tagLst xmlns:p="http://schemas.openxmlformats.org/presentationml/2006/main">
  <p:tag name="KSO_WM_DIAGRAM_VIRTUALLY_FRAME" val="{&quot;height&quot;:690.7264566929134,&quot;left&quot;:107.1,&quot;top&quot;:87.02354330708661,&quot;width&quot;:1172.830472440945}"/>
</p:tagLst>
</file>

<file path=ppt/tags/tag53.xml><?xml version="1.0" encoding="utf-8"?>
<p:tagLst xmlns:p="http://schemas.openxmlformats.org/presentationml/2006/main">
  <p:tag name="KSO_WM_DIAGRAM_VIRTUALLY_FRAME" val="{&quot;height&quot;:690.7264566929134,&quot;left&quot;:107.1,&quot;top&quot;:87.02354330708661,&quot;width&quot;:1172.830472440945}"/>
</p:tagLst>
</file>

<file path=ppt/tags/tag54.xml><?xml version="1.0" encoding="utf-8"?>
<p:tagLst xmlns:p="http://schemas.openxmlformats.org/presentationml/2006/main">
  <p:tag name="KSO_WM_DIAGRAM_VIRTUALLY_FRAME" val="{&quot;height&quot;:690.7264566929134,&quot;left&quot;:107.1,&quot;top&quot;:87.02354330708661,&quot;width&quot;:1172.830472440945}"/>
</p:tagLst>
</file>

<file path=ppt/tags/tag55.xml><?xml version="1.0" encoding="utf-8"?>
<p:tagLst xmlns:p="http://schemas.openxmlformats.org/presentationml/2006/main">
  <p:tag name="KSO_WM_DIAGRAM_VIRTUALLY_FRAME" val="{&quot;height&quot;:690.7264566929134,&quot;left&quot;:107.1,&quot;top&quot;:87.02354330708661,&quot;width&quot;:1172.830472440945}"/>
</p:tagLst>
</file>

<file path=ppt/tags/tag56.xml><?xml version="1.0" encoding="utf-8"?>
<p:tagLst xmlns:p="http://schemas.openxmlformats.org/presentationml/2006/main">
  <p:tag name="KSO_WM_DIAGRAM_VIRTUALLY_FRAME" val="{&quot;height&quot;:690.7264566929134,&quot;left&quot;:107.1,&quot;top&quot;:87.02354330708661,&quot;width&quot;:1172.830472440945}"/>
</p:tagLst>
</file>

<file path=ppt/tags/tag57.xml><?xml version="1.0" encoding="utf-8"?>
<p:tagLst xmlns:p="http://schemas.openxmlformats.org/presentationml/2006/main">
  <p:tag name="KSO_WM_DIAGRAM_VIRTUALLY_FRAME" val="{&quot;height&quot;:690.7264566929134,&quot;left&quot;:107.1,&quot;top&quot;:87.02354330708661,&quot;width&quot;:1172.830472440945}"/>
</p:tagLst>
</file>

<file path=ppt/tags/tag58.xml><?xml version="1.0" encoding="utf-8"?>
<p:tagLst xmlns:p="http://schemas.openxmlformats.org/presentationml/2006/main">
  <p:tag name="KSO_WM_DIAGRAM_VIRTUALLY_FRAME" val="{&quot;height&quot;:690.7264566929134,&quot;left&quot;:107.1,&quot;top&quot;:87.02354330708661,&quot;width&quot;:1172.830472440945}"/>
</p:tagLst>
</file>

<file path=ppt/tags/tag59.xml><?xml version="1.0" encoding="utf-8"?>
<p:tagLst xmlns:p="http://schemas.openxmlformats.org/presentationml/2006/main">
  <p:tag name="KSO_WM_DIAGRAM_VIRTUALLY_FRAME" val="{&quot;height&quot;:690.7264566929134,&quot;left&quot;:107.1,&quot;top&quot;:87.02354330708661,&quot;width&quot;:1172.830472440945}"/>
</p:tagLst>
</file>

<file path=ppt/tags/tag6.xml><?xml version="1.0" encoding="utf-8"?>
<p:tagLst xmlns:p="http://schemas.openxmlformats.org/presentationml/2006/main">
  <p:tag name="KSO_WM_DIAGRAM_VIRTUALLY_FRAME" val="{&quot;height&quot;:270.48629921259834,&quot;left&quot;:198.9184251968504,&quot;top&quot;:363,&quot;width&quot;:1042.1630708661419}"/>
</p:tagLst>
</file>

<file path=ppt/tags/tag60.xml><?xml version="1.0" encoding="utf-8"?>
<p:tagLst xmlns:p="http://schemas.openxmlformats.org/presentationml/2006/main">
  <p:tag name="KSO_WM_DIAGRAM_VIRTUALLY_FRAME" val="{&quot;height&quot;:690.7264566929134,&quot;left&quot;:107.1,&quot;top&quot;:87.02354330708661,&quot;width&quot;:1172.830472440945}"/>
</p:tagLst>
</file>

<file path=ppt/tags/tag61.xml><?xml version="1.0" encoding="utf-8"?>
<p:tagLst xmlns:p="http://schemas.openxmlformats.org/presentationml/2006/main">
  <p:tag name="KSO_WM_DIAGRAM_VIRTUALLY_FRAME" val="{&quot;height&quot;:690.7264566929134,&quot;left&quot;:107.1,&quot;top&quot;:87.02354330708661,&quot;width&quot;:1172.830472440945}"/>
</p:tagLst>
</file>

<file path=ppt/tags/tag62.xml><?xml version="1.0" encoding="utf-8"?>
<p:tagLst xmlns:p="http://schemas.openxmlformats.org/presentationml/2006/main">
  <p:tag name="commondata" val="eyJoZGlkIjoiZDQ4ZmM2NzJjMzBmYThhNjI4Yzk0ZDEyNmIxMjFkZjYifQ=="/>
</p:tagLst>
</file>

<file path=ppt/tags/tag7.xml><?xml version="1.0" encoding="utf-8"?>
<p:tagLst xmlns:p="http://schemas.openxmlformats.org/presentationml/2006/main">
  <p:tag name="KSO_WM_DIAGRAM_VIRTUALLY_FRAME" val="{&quot;height&quot;:270.48629921259834,&quot;left&quot;:198.9184251968504,&quot;top&quot;:363,&quot;width&quot;:1042.1630708661419}"/>
</p:tagLst>
</file>

<file path=ppt/tags/tag8.xml><?xml version="1.0" encoding="utf-8"?>
<p:tagLst xmlns:p="http://schemas.openxmlformats.org/presentationml/2006/main">
  <p:tag name="KSO_WM_DIAGRAM_VIRTUALLY_FRAME" val="{&quot;height&quot;:270.48629921259834,&quot;left&quot;:198.9184251968504,&quot;top&quot;:363,&quot;width&quot;:1042.1630708661419}"/>
</p:tagLst>
</file>

<file path=ppt/tags/tag9.xml><?xml version="1.0" encoding="utf-8"?>
<p:tagLst xmlns:p="http://schemas.openxmlformats.org/presentationml/2006/main">
  <p:tag name="KSO_WM_DIAGRAM_VIRTUALLY_FRAME" val="{&quot;height&quot;:270.48629921259834,&quot;left&quot;:198.9184251968504,&quot;top&quot;:363,&quot;width&quot;:1042.163070866141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4022</Words>
  <Application>WPS 演示</Application>
  <PresentationFormat>On-screen Show (4:3)</PresentationFormat>
  <Paragraphs>175</Paragraphs>
  <Slides>16</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16</vt:i4>
      </vt:variant>
    </vt:vector>
  </HeadingPairs>
  <TitlesOfParts>
    <vt:vector size="36" baseType="lpstr">
      <vt:lpstr>Arial</vt:lpstr>
      <vt:lpstr>宋体</vt:lpstr>
      <vt:lpstr>Wingdings</vt:lpstr>
      <vt:lpstr>UD Digi Kyokasho N-B</vt:lpstr>
      <vt:lpstr>字由点字倔强黑</vt:lpstr>
      <vt:lpstr>思源黑体 1</vt:lpstr>
      <vt:lpstr>黑体</vt:lpstr>
      <vt:lpstr>思源黑体 2 Bold</vt:lpstr>
      <vt:lpstr>Akzidenz-Grotesk</vt:lpstr>
      <vt:lpstr>Akzidenz-Grotesk Bold</vt:lpstr>
      <vt:lpstr>思源黑体 2</vt:lpstr>
      <vt:lpstr>华文仿宋</vt:lpstr>
      <vt:lpstr>Akzidenz-Grotesk Medium</vt:lpstr>
      <vt:lpstr>Segoe Print</vt:lpstr>
      <vt:lpstr>Calibri</vt:lpstr>
      <vt:lpstr>微软雅黑</vt:lpstr>
      <vt:lpstr>Arial Unicode MS</vt:lpstr>
      <vt:lpstr>DejaVu Math TeX Gyre</vt:lpstr>
      <vt:lpstr>Yu Gothic UI Semibold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罗天辰</cp:lastModifiedBy>
  <cp:revision>12</cp:revision>
  <dcterms:created xsi:type="dcterms:W3CDTF">2006-08-16T00:00:00Z</dcterms:created>
  <dcterms:modified xsi:type="dcterms:W3CDTF">2025-04-29T15:04:02Z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6B4851F5EB9B4FC4ABF36E463B9FF061_13</vt:lpwstr>
  </property>
  <property fmtid="{D5CDD505-2E9C-101B-9397-08002B2CF9AE}" pid="3" name="KSOProductBuildVer">
    <vt:lpwstr>2052-12.1.0.19302</vt:lpwstr>
  </property>
</Properties>
</file>

<file path=docProps/thumbnail.jpeg>
</file>